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4"/>
  </p:sldMasterIdLst>
  <p:notesMasterIdLst>
    <p:notesMasterId r:id="rId29"/>
  </p:notesMasterIdLst>
  <p:handoutMasterIdLst>
    <p:handoutMasterId r:id="rId30"/>
  </p:handoutMasterIdLst>
  <p:sldIdLst>
    <p:sldId id="299" r:id="rId5"/>
    <p:sldId id="304" r:id="rId6"/>
    <p:sldId id="331" r:id="rId7"/>
    <p:sldId id="257" r:id="rId8"/>
    <p:sldId id="261" r:id="rId9"/>
    <p:sldId id="286" r:id="rId10"/>
    <p:sldId id="260" r:id="rId11"/>
    <p:sldId id="267" r:id="rId12"/>
    <p:sldId id="332" r:id="rId13"/>
    <p:sldId id="275" r:id="rId14"/>
    <p:sldId id="327" r:id="rId15"/>
    <p:sldId id="312" r:id="rId16"/>
    <p:sldId id="302" r:id="rId17"/>
    <p:sldId id="301" r:id="rId18"/>
    <p:sldId id="324" r:id="rId19"/>
    <p:sldId id="330" r:id="rId20"/>
    <p:sldId id="323" r:id="rId21"/>
    <p:sldId id="296" r:id="rId22"/>
    <p:sldId id="314" r:id="rId23"/>
    <p:sldId id="333" r:id="rId24"/>
    <p:sldId id="334" r:id="rId25"/>
    <p:sldId id="315" r:id="rId26"/>
    <p:sldId id="289" r:id="rId27"/>
    <p:sldId id="328" r:id="rId28"/>
  </p:sldIdLst>
  <p:sldSz cx="9144000" cy="6858000" type="screen4x3"/>
  <p:notesSz cx="6708775" cy="98361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accent2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accent2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accent2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accent2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accent2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600" kern="1200">
        <a:solidFill>
          <a:schemeClr val="accent2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600" kern="1200">
        <a:solidFill>
          <a:schemeClr val="accent2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600" kern="1200">
        <a:solidFill>
          <a:schemeClr val="accent2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600" kern="1200">
        <a:solidFill>
          <a:schemeClr val="accent2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illanpää Elli" initials="SE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0B99C"/>
    <a:srgbClr val="D4ECBA"/>
    <a:srgbClr val="F39900"/>
    <a:srgbClr val="658E31"/>
    <a:srgbClr val="950F01"/>
    <a:srgbClr val="DC1702"/>
    <a:srgbClr val="0062AC"/>
    <a:srgbClr val="004D86"/>
    <a:srgbClr val="780D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7" autoAdjust="0"/>
    <p:restoredTop sz="89766" autoAdjust="0"/>
  </p:normalViewPr>
  <p:slideViewPr>
    <p:cSldViewPr>
      <p:cViewPr>
        <p:scale>
          <a:sx n="100" d="100"/>
          <a:sy n="100" d="100"/>
        </p:scale>
        <p:origin x="-318" y="672"/>
      </p:cViewPr>
      <p:guideLst>
        <p:guide orient="horz" pos="2160"/>
        <p:guide pos="2880"/>
        <p:guide pos="158"/>
        <p:guide pos="560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merisal\AppData\Local\Microsoft\Windows\Temporary%20Internet%20Files\Content.Outlook\AB0L3WHK\uudet_taulukot_eng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adtuamk\staff$\smerisal\Kv%20viestint&#228;-%20ja%20markkinointi\kalvosarja_tuas\excelit%20ja%20muut%20taustamatskut\ulkomaalaiset%20tutkarit%202007-2011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merisal\AppData\Local\Microsoft\Windows\Temporary%20Internet%20Files\Content.Outlook\AB0L3WHK\alat_eng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6837432283919991E-2"/>
          <c:y val="0.16562030640663888"/>
          <c:w val="0.88388329362926621"/>
          <c:h val="0.73770115795847913"/>
        </c:manualLayout>
      </c:layout>
      <c:lineChart>
        <c:grouping val="standard"/>
        <c:varyColors val="0"/>
        <c:ser>
          <c:idx val="0"/>
          <c:order val="0"/>
          <c:tx>
            <c:strRef>
              <c:f>'number of students'!$B$3:$B$22</c:f>
              <c:strCache>
                <c:ptCount val="1"/>
                <c:pt idx="0">
                  <c:v>185 440 700 1040 1305 2595 4064 5496 7363 7897 8117 8325 8332 8468 9350 9129 9213 9229 9527 9562</c:v>
                </c:pt>
              </c:strCache>
            </c:strRef>
          </c:tx>
          <c:spPr>
            <a:ln>
              <a:solidFill>
                <a:srgbClr val="0070C0"/>
              </a:solidFill>
            </a:ln>
          </c:spPr>
          <c:marker>
            <c:symbol val="none"/>
          </c:marker>
          <c:cat>
            <c:numRef>
              <c:f>'number of students'!$A$3:$A$22</c:f>
              <c:numCache>
                <c:formatCode>General</c:formatCode>
                <c:ptCount val="20"/>
                <c:pt idx="0">
                  <c:v>1992</c:v>
                </c:pt>
                <c:pt idx="1">
                  <c:v>1993</c:v>
                </c:pt>
                <c:pt idx="2">
                  <c:v>1994</c:v>
                </c:pt>
                <c:pt idx="3">
                  <c:v>1995</c:v>
                </c:pt>
                <c:pt idx="4">
                  <c:v>1996</c:v>
                </c:pt>
                <c:pt idx="5">
                  <c:v>1997</c:v>
                </c:pt>
                <c:pt idx="6">
                  <c:v>1998</c:v>
                </c:pt>
                <c:pt idx="7">
                  <c:v>1999</c:v>
                </c:pt>
                <c:pt idx="8">
                  <c:v>2000</c:v>
                </c:pt>
                <c:pt idx="9">
                  <c:v>2001</c:v>
                </c:pt>
                <c:pt idx="10">
                  <c:v>2002</c:v>
                </c:pt>
                <c:pt idx="11">
                  <c:v>2003</c:v>
                </c:pt>
                <c:pt idx="12">
                  <c:v>2004</c:v>
                </c:pt>
                <c:pt idx="13">
                  <c:v>2005</c:v>
                </c:pt>
                <c:pt idx="14">
                  <c:v>2006</c:v>
                </c:pt>
                <c:pt idx="15">
                  <c:v>2007</c:v>
                </c:pt>
                <c:pt idx="16">
                  <c:v>2008</c:v>
                </c:pt>
                <c:pt idx="17">
                  <c:v>2009</c:v>
                </c:pt>
                <c:pt idx="18">
                  <c:v>2010</c:v>
                </c:pt>
                <c:pt idx="19">
                  <c:v>2011</c:v>
                </c:pt>
              </c:numCache>
            </c:numRef>
          </c:cat>
          <c:val>
            <c:numRef>
              <c:f>'number of students'!$B$3:$B$22</c:f>
              <c:numCache>
                <c:formatCode>General</c:formatCode>
                <c:ptCount val="20"/>
                <c:pt idx="0">
                  <c:v>185</c:v>
                </c:pt>
                <c:pt idx="1">
                  <c:v>440</c:v>
                </c:pt>
                <c:pt idx="2">
                  <c:v>700</c:v>
                </c:pt>
                <c:pt idx="3">
                  <c:v>1040</c:v>
                </c:pt>
                <c:pt idx="4">
                  <c:v>1305</c:v>
                </c:pt>
                <c:pt idx="5">
                  <c:v>2595</c:v>
                </c:pt>
                <c:pt idx="6">
                  <c:v>4064</c:v>
                </c:pt>
                <c:pt idx="7">
                  <c:v>5496</c:v>
                </c:pt>
                <c:pt idx="8">
                  <c:v>7363</c:v>
                </c:pt>
                <c:pt idx="9">
                  <c:v>7897</c:v>
                </c:pt>
                <c:pt idx="10">
                  <c:v>8117</c:v>
                </c:pt>
                <c:pt idx="11">
                  <c:v>8325</c:v>
                </c:pt>
                <c:pt idx="12">
                  <c:v>8332</c:v>
                </c:pt>
                <c:pt idx="13">
                  <c:v>8468</c:v>
                </c:pt>
                <c:pt idx="14">
                  <c:v>9350</c:v>
                </c:pt>
                <c:pt idx="15">
                  <c:v>9129</c:v>
                </c:pt>
                <c:pt idx="16">
                  <c:v>9213</c:v>
                </c:pt>
                <c:pt idx="17">
                  <c:v>9229</c:v>
                </c:pt>
                <c:pt idx="18">
                  <c:v>9527</c:v>
                </c:pt>
                <c:pt idx="19">
                  <c:v>9562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5986432"/>
        <c:axId val="95987968"/>
      </c:lineChart>
      <c:catAx>
        <c:axId val="959864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3000000"/>
          <a:lstStyle/>
          <a:p>
            <a:pPr>
              <a:defRPr/>
            </a:pPr>
            <a:endParaRPr lang="en-US"/>
          </a:p>
        </c:txPr>
        <c:crossAx val="95987968"/>
        <c:crosses val="autoZero"/>
        <c:auto val="1"/>
        <c:lblAlgn val="ctr"/>
        <c:lblOffset val="100"/>
        <c:noMultiLvlLbl val="0"/>
      </c:catAx>
      <c:valAx>
        <c:axId val="959879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598643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0070C0"/>
            </a:solidFill>
          </c:spPr>
          <c:invertIfNegative val="0"/>
          <c:cat>
            <c:numRef>
              <c:f>Sheet1!$B$13:$F$13</c:f>
              <c:numCache>
                <c:formatCode>General</c:formatCode>
                <c:ptCount val="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</c:numCache>
            </c:numRef>
          </c:cat>
          <c:val>
            <c:numRef>
              <c:f>Sheet1!$B$12:$F$12</c:f>
              <c:numCache>
                <c:formatCode>General</c:formatCode>
                <c:ptCount val="5"/>
                <c:pt idx="0">
                  <c:v>300</c:v>
                </c:pt>
                <c:pt idx="1">
                  <c:v>338</c:v>
                </c:pt>
                <c:pt idx="2">
                  <c:v>342</c:v>
                </c:pt>
                <c:pt idx="3">
                  <c:v>368</c:v>
                </c:pt>
                <c:pt idx="4">
                  <c:v>392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5730816"/>
        <c:axId val="105732352"/>
      </c:barChart>
      <c:catAx>
        <c:axId val="1057308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05732352"/>
        <c:crosses val="autoZero"/>
        <c:auto val="1"/>
        <c:lblAlgn val="ctr"/>
        <c:lblOffset val="100"/>
        <c:noMultiLvlLbl val="0"/>
      </c:catAx>
      <c:valAx>
        <c:axId val="105732352"/>
        <c:scaling>
          <c:orientation val="minMax"/>
          <c:max val="400"/>
          <c:min val="25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5730816"/>
        <c:crosses val="autoZero"/>
        <c:crossBetween val="between"/>
        <c:majorUnit val="50"/>
        <c:minorUnit val="10"/>
      </c:valAx>
    </c:plotArea>
    <c:plotVisOnly val="1"/>
    <c:dispBlanksAs val="gap"/>
    <c:showDLblsOverMax val="0"/>
  </c:chart>
  <c:spPr>
    <a:noFill/>
    <a:ln>
      <a:solidFill>
        <a:schemeClr val="tx1"/>
      </a:solidFill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'intrnational exchange informati'!$B$2</c:f>
              <c:strCache>
                <c:ptCount val="1"/>
                <c:pt idx="0">
                  <c:v>Outgoing</c:v>
                </c:pt>
              </c:strCache>
            </c:strRef>
          </c:tx>
          <c:spPr>
            <a:ln>
              <a:solidFill>
                <a:srgbClr val="00B0F0"/>
              </a:solidFill>
            </a:ln>
          </c:spPr>
          <c:marker>
            <c:symbol val="none"/>
          </c:marker>
          <c:cat>
            <c:numRef>
              <c:f>'intrnational exchange informati'!$A$3:$A$17</c:f>
              <c:numCache>
                <c:formatCode>General</c:formatCode>
                <c:ptCount val="15"/>
                <c:pt idx="0">
                  <c:v>1997</c:v>
                </c:pt>
                <c:pt idx="1">
                  <c:v>1998</c:v>
                </c:pt>
                <c:pt idx="2">
                  <c:v>1999</c:v>
                </c:pt>
                <c:pt idx="3">
                  <c:v>2000</c:v>
                </c:pt>
                <c:pt idx="4">
                  <c:v>2001</c:v>
                </c:pt>
                <c:pt idx="5">
                  <c:v>2002</c:v>
                </c:pt>
                <c:pt idx="6">
                  <c:v>2003</c:v>
                </c:pt>
                <c:pt idx="7">
                  <c:v>2004</c:v>
                </c:pt>
                <c:pt idx="8">
                  <c:v>2005</c:v>
                </c:pt>
                <c:pt idx="9">
                  <c:v>2006</c:v>
                </c:pt>
                <c:pt idx="10">
                  <c:v>2007</c:v>
                </c:pt>
                <c:pt idx="11">
                  <c:v>2008</c:v>
                </c:pt>
                <c:pt idx="12">
                  <c:v>2009</c:v>
                </c:pt>
                <c:pt idx="13">
                  <c:v>2010</c:v>
                </c:pt>
                <c:pt idx="14">
                  <c:v>2011</c:v>
                </c:pt>
              </c:numCache>
            </c:numRef>
          </c:cat>
          <c:val>
            <c:numRef>
              <c:f>'intrnational exchange informati'!$B$3:$B$17</c:f>
              <c:numCache>
                <c:formatCode>General</c:formatCode>
                <c:ptCount val="15"/>
                <c:pt idx="0">
                  <c:v>39</c:v>
                </c:pt>
                <c:pt idx="1">
                  <c:v>95</c:v>
                </c:pt>
                <c:pt idx="2">
                  <c:v>94</c:v>
                </c:pt>
                <c:pt idx="3">
                  <c:v>175</c:v>
                </c:pt>
                <c:pt idx="4">
                  <c:v>194</c:v>
                </c:pt>
                <c:pt idx="5">
                  <c:v>246</c:v>
                </c:pt>
                <c:pt idx="6">
                  <c:v>284</c:v>
                </c:pt>
                <c:pt idx="7">
                  <c:v>256</c:v>
                </c:pt>
                <c:pt idx="8">
                  <c:v>303</c:v>
                </c:pt>
                <c:pt idx="9">
                  <c:v>284</c:v>
                </c:pt>
                <c:pt idx="10">
                  <c:v>276</c:v>
                </c:pt>
                <c:pt idx="11">
                  <c:v>325</c:v>
                </c:pt>
                <c:pt idx="12">
                  <c:v>327</c:v>
                </c:pt>
                <c:pt idx="13">
                  <c:v>388</c:v>
                </c:pt>
                <c:pt idx="14">
                  <c:v>349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'intrnational exchange informati'!$C$2</c:f>
              <c:strCache>
                <c:ptCount val="1"/>
                <c:pt idx="0">
                  <c:v>Ingoming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numRef>
              <c:f>'intrnational exchange informati'!$A$3:$A$17</c:f>
              <c:numCache>
                <c:formatCode>General</c:formatCode>
                <c:ptCount val="15"/>
                <c:pt idx="0">
                  <c:v>1997</c:v>
                </c:pt>
                <c:pt idx="1">
                  <c:v>1998</c:v>
                </c:pt>
                <c:pt idx="2">
                  <c:v>1999</c:v>
                </c:pt>
                <c:pt idx="3">
                  <c:v>2000</c:v>
                </c:pt>
                <c:pt idx="4">
                  <c:v>2001</c:v>
                </c:pt>
                <c:pt idx="5">
                  <c:v>2002</c:v>
                </c:pt>
                <c:pt idx="6">
                  <c:v>2003</c:v>
                </c:pt>
                <c:pt idx="7">
                  <c:v>2004</c:v>
                </c:pt>
                <c:pt idx="8">
                  <c:v>2005</c:v>
                </c:pt>
                <c:pt idx="9">
                  <c:v>2006</c:v>
                </c:pt>
                <c:pt idx="10">
                  <c:v>2007</c:v>
                </c:pt>
                <c:pt idx="11">
                  <c:v>2008</c:v>
                </c:pt>
                <c:pt idx="12">
                  <c:v>2009</c:v>
                </c:pt>
                <c:pt idx="13">
                  <c:v>2010</c:v>
                </c:pt>
                <c:pt idx="14">
                  <c:v>2011</c:v>
                </c:pt>
              </c:numCache>
            </c:numRef>
          </c:cat>
          <c:val>
            <c:numRef>
              <c:f>'intrnational exchange informati'!$C$3:$C$17</c:f>
              <c:numCache>
                <c:formatCode>General</c:formatCode>
                <c:ptCount val="15"/>
                <c:pt idx="0">
                  <c:v>27</c:v>
                </c:pt>
                <c:pt idx="1">
                  <c:v>40</c:v>
                </c:pt>
                <c:pt idx="2">
                  <c:v>65</c:v>
                </c:pt>
                <c:pt idx="3">
                  <c:v>99</c:v>
                </c:pt>
                <c:pt idx="4">
                  <c:v>112</c:v>
                </c:pt>
                <c:pt idx="5">
                  <c:v>132</c:v>
                </c:pt>
                <c:pt idx="6">
                  <c:v>154</c:v>
                </c:pt>
                <c:pt idx="7">
                  <c:v>199</c:v>
                </c:pt>
                <c:pt idx="8">
                  <c:v>202</c:v>
                </c:pt>
                <c:pt idx="9">
                  <c:v>227</c:v>
                </c:pt>
                <c:pt idx="10">
                  <c:v>210</c:v>
                </c:pt>
                <c:pt idx="11">
                  <c:v>197</c:v>
                </c:pt>
                <c:pt idx="12">
                  <c:v>228</c:v>
                </c:pt>
                <c:pt idx="13">
                  <c:v>256</c:v>
                </c:pt>
                <c:pt idx="14">
                  <c:v>331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6039936"/>
        <c:axId val="106041728"/>
      </c:lineChart>
      <c:catAx>
        <c:axId val="1060399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1860000"/>
          <a:lstStyle/>
          <a:p>
            <a:pPr>
              <a:defRPr/>
            </a:pPr>
            <a:endParaRPr lang="en-US"/>
          </a:p>
        </c:txPr>
        <c:crossAx val="106041728"/>
        <c:crosses val="autoZero"/>
        <c:auto val="1"/>
        <c:lblAlgn val="ctr"/>
        <c:lblOffset val="100"/>
        <c:noMultiLvlLbl val="0"/>
      </c:catAx>
      <c:valAx>
        <c:axId val="1060417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603993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07867" cy="492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43" tIns="45222" rIns="90443" bIns="45222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99342" y="0"/>
            <a:ext cx="2907867" cy="492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43" tIns="45222" rIns="90443" bIns="45222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42298"/>
            <a:ext cx="2907867" cy="492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43" tIns="45222" rIns="90443" bIns="45222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99342" y="9342298"/>
            <a:ext cx="2907867" cy="492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43" tIns="45222" rIns="90443" bIns="45222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6573D322-2C15-4A0D-A8E0-0AF4135FB0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9061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07867" cy="492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43" tIns="45222" rIns="90443" bIns="45222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99342" y="0"/>
            <a:ext cx="2907867" cy="492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43" tIns="45222" rIns="90443" bIns="45222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6938" y="738188"/>
            <a:ext cx="4914900" cy="36877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0564" y="4672723"/>
            <a:ext cx="5367647" cy="4425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43" tIns="45222" rIns="90443" bIns="4522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Muokkaa tekstin perustyylejä napsauttamalla</a:t>
            </a:r>
          </a:p>
          <a:p>
            <a:pPr lvl="1"/>
            <a:r>
              <a:rPr lang="en-US" noProof="0" smtClean="0"/>
              <a:t>toinen taso</a:t>
            </a:r>
          </a:p>
          <a:p>
            <a:pPr lvl="2"/>
            <a:r>
              <a:rPr lang="en-US" noProof="0" smtClean="0"/>
              <a:t>kolmas taso</a:t>
            </a:r>
          </a:p>
          <a:p>
            <a:pPr lvl="3"/>
            <a:r>
              <a:rPr lang="en-US" noProof="0" smtClean="0"/>
              <a:t>neljäs taso</a:t>
            </a:r>
          </a:p>
          <a:p>
            <a:pPr lvl="4"/>
            <a:r>
              <a:rPr lang="en-US" noProof="0" smtClean="0"/>
              <a:t>viides taso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42298"/>
            <a:ext cx="2907867" cy="492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43" tIns="45222" rIns="90443" bIns="45222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99342" y="9342298"/>
            <a:ext cx="2907867" cy="492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43" tIns="45222" rIns="90443" bIns="45222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726791C-0C94-4FAE-A81B-8F1B4335AE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9030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  <a:cs typeface="Arial" charset="0"/>
              </a:defRPr>
            </a:lvl1pPr>
            <a:lvl2pPr marL="734852" indent="-282635" eaLnBrk="0" hangingPunct="0">
              <a:defRPr sz="1600">
                <a:solidFill>
                  <a:schemeClr val="accent2"/>
                </a:solidFill>
                <a:latin typeface="Arial" charset="0"/>
                <a:cs typeface="Arial" charset="0"/>
              </a:defRPr>
            </a:lvl2pPr>
            <a:lvl3pPr marL="1130541" indent="-226108" eaLnBrk="0" hangingPunct="0">
              <a:defRPr sz="1600">
                <a:solidFill>
                  <a:schemeClr val="accent2"/>
                </a:solidFill>
                <a:latin typeface="Arial" charset="0"/>
                <a:cs typeface="Arial" charset="0"/>
              </a:defRPr>
            </a:lvl3pPr>
            <a:lvl4pPr marL="1582758" indent="-226108" eaLnBrk="0" hangingPunct="0">
              <a:defRPr sz="1600">
                <a:solidFill>
                  <a:schemeClr val="accent2"/>
                </a:solidFill>
                <a:latin typeface="Arial" charset="0"/>
                <a:cs typeface="Arial" charset="0"/>
              </a:defRPr>
            </a:lvl4pPr>
            <a:lvl5pPr marL="2034974" indent="-226108" eaLnBrk="0" hangingPunct="0">
              <a:defRPr sz="1600">
                <a:solidFill>
                  <a:schemeClr val="accent2"/>
                </a:solidFill>
                <a:latin typeface="Arial" charset="0"/>
                <a:cs typeface="Arial" charset="0"/>
              </a:defRPr>
            </a:lvl5pPr>
            <a:lvl6pPr marL="2487191" indent="-226108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  <a:cs typeface="Arial" charset="0"/>
              </a:defRPr>
            </a:lvl6pPr>
            <a:lvl7pPr marL="2939407" indent="-226108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  <a:cs typeface="Arial" charset="0"/>
              </a:defRPr>
            </a:lvl7pPr>
            <a:lvl8pPr marL="3391624" indent="-226108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  <a:cs typeface="Arial" charset="0"/>
              </a:defRPr>
            </a:lvl8pPr>
            <a:lvl9pPr marL="3843840" indent="-226108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FB34A90-6C41-434F-93F5-1F2D38C27A76}" type="slidenum">
              <a:rPr lang="en-US" sz="1200">
                <a:solidFill>
                  <a:schemeClr val="tx1"/>
                </a:solidFill>
              </a:rPr>
              <a:pPr eaLnBrk="1" hangingPunct="1"/>
              <a:t>1</a:t>
            </a:fld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fi-FI" smtClean="0"/>
              <a:t>Kuvat: Labra, Turun kaupungin kuvapankki/ Kari Haajanen</a:t>
            </a:r>
          </a:p>
          <a:p>
            <a:pPr eaLnBrk="1" hangingPunct="1"/>
            <a:r>
              <a:rPr lang="fi-FI" smtClean="0"/>
              <a:t>Mediatuotanto, Henry Virtanen</a:t>
            </a:r>
          </a:p>
          <a:p>
            <a:pPr eaLnBrk="1" hangingPunct="1"/>
            <a:r>
              <a:rPr lang="fi-FI" smtClean="0"/>
              <a:t>Joulusirkus, Turun kaupungin kuvapankki/ Annina Mannila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45F37DE-292E-4155-91E6-EF37C8031E01}" type="slidenum">
              <a:rPr lang="en-US" sz="1200" smtClean="0">
                <a:solidFill>
                  <a:schemeClr val="tx1"/>
                </a:solidFill>
              </a:rPr>
              <a:pPr eaLnBrk="1" hangingPunct="1"/>
              <a:t>20</a:t>
            </a:fld>
            <a:endParaRPr lang="en-US" sz="1200" smtClean="0">
              <a:solidFill>
                <a:schemeClr val="tx1"/>
              </a:solidFill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fi-FI" smtClean="0"/>
              <a:t>Kuvat: Henry Virtanen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C24DE81-2D0A-4C40-96C4-146938738E38}" type="slidenum">
              <a:rPr lang="en-US" sz="1200" smtClean="0">
                <a:solidFill>
                  <a:schemeClr val="tx1"/>
                </a:solidFill>
              </a:rPr>
              <a:pPr eaLnBrk="1" hangingPunct="1"/>
              <a:t>21</a:t>
            </a:fld>
            <a:endParaRPr lang="en-US" sz="1200" smtClean="0">
              <a:solidFill>
                <a:schemeClr val="tx1"/>
              </a:solidFill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fi-FI" smtClean="0"/>
              <a:t>Kuva: Tukko_maenlasku, Turun kaupungin kuvapankki/ </a:t>
            </a:r>
          </a:p>
          <a:p>
            <a:pPr eaLnBrk="1" hangingPunct="1"/>
            <a:r>
              <a:rPr lang="fi-FI" smtClean="0"/>
              <a:t>AATU startti, Henry Virtanen</a:t>
            </a:r>
          </a:p>
          <a:p>
            <a:pPr eaLnBrk="1" hangingPunct="1"/>
            <a:endParaRPr lang="fi-FI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  <a:cs typeface="Arial" charset="0"/>
              </a:defRPr>
            </a:lvl1pPr>
            <a:lvl2pPr marL="734852" indent="-282635" eaLnBrk="0" hangingPunct="0">
              <a:defRPr sz="1600">
                <a:solidFill>
                  <a:schemeClr val="accent2"/>
                </a:solidFill>
                <a:latin typeface="Arial" charset="0"/>
                <a:cs typeface="Arial" charset="0"/>
              </a:defRPr>
            </a:lvl2pPr>
            <a:lvl3pPr marL="1130541" indent="-226108" eaLnBrk="0" hangingPunct="0">
              <a:defRPr sz="1600">
                <a:solidFill>
                  <a:schemeClr val="accent2"/>
                </a:solidFill>
                <a:latin typeface="Arial" charset="0"/>
                <a:cs typeface="Arial" charset="0"/>
              </a:defRPr>
            </a:lvl3pPr>
            <a:lvl4pPr marL="1582758" indent="-226108" eaLnBrk="0" hangingPunct="0">
              <a:defRPr sz="1600">
                <a:solidFill>
                  <a:schemeClr val="accent2"/>
                </a:solidFill>
                <a:latin typeface="Arial" charset="0"/>
                <a:cs typeface="Arial" charset="0"/>
              </a:defRPr>
            </a:lvl4pPr>
            <a:lvl5pPr marL="2034974" indent="-226108" eaLnBrk="0" hangingPunct="0">
              <a:defRPr sz="1600">
                <a:solidFill>
                  <a:schemeClr val="accent2"/>
                </a:solidFill>
                <a:latin typeface="Arial" charset="0"/>
                <a:cs typeface="Arial" charset="0"/>
              </a:defRPr>
            </a:lvl5pPr>
            <a:lvl6pPr marL="2487191" indent="-22610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  <a:cs typeface="Arial" charset="0"/>
              </a:defRPr>
            </a:lvl6pPr>
            <a:lvl7pPr marL="2939407" indent="-22610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  <a:cs typeface="Arial" charset="0"/>
              </a:defRPr>
            </a:lvl7pPr>
            <a:lvl8pPr marL="3391624" indent="-22610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  <a:cs typeface="Arial" charset="0"/>
              </a:defRPr>
            </a:lvl8pPr>
            <a:lvl9pPr marL="3843840" indent="-22610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C31C771-E5DB-4ABF-9106-BC45CA48CD35}" type="slidenum">
              <a:rPr lang="en-US" sz="1200">
                <a:solidFill>
                  <a:schemeClr val="tx1"/>
                </a:solidFill>
              </a:rPr>
              <a:pPr eaLnBrk="1" hangingPunct="1"/>
              <a:t>23</a:t>
            </a:fld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2131" y="4672723"/>
            <a:ext cx="5364513" cy="442579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fi-FI" smtClean="0"/>
              <a:t>Kuvat: Aurajoki_kesä, Turun kaupungin kuvapankki/ Sirke Niemelä</a:t>
            </a:r>
          </a:p>
          <a:p>
            <a:pPr eaLnBrk="1" hangingPunct="1"/>
            <a:r>
              <a:rPr lang="fi-FI" smtClean="0"/>
              <a:t>Lumikelkka, Turun kaupungin kuvapankki/ Studio Vizualis / Esko Keski-Oja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  <a:cs typeface="Arial" charset="0"/>
              </a:defRPr>
            </a:lvl1pPr>
            <a:lvl2pPr marL="734852" indent="-282635" eaLnBrk="0" hangingPunct="0">
              <a:defRPr sz="1600">
                <a:solidFill>
                  <a:schemeClr val="accent2"/>
                </a:solidFill>
                <a:latin typeface="Arial" charset="0"/>
                <a:cs typeface="Arial" charset="0"/>
              </a:defRPr>
            </a:lvl2pPr>
            <a:lvl3pPr marL="1130541" indent="-226108" eaLnBrk="0" hangingPunct="0">
              <a:defRPr sz="1600">
                <a:solidFill>
                  <a:schemeClr val="accent2"/>
                </a:solidFill>
                <a:latin typeface="Arial" charset="0"/>
                <a:cs typeface="Arial" charset="0"/>
              </a:defRPr>
            </a:lvl3pPr>
            <a:lvl4pPr marL="1582758" indent="-226108" eaLnBrk="0" hangingPunct="0">
              <a:defRPr sz="1600">
                <a:solidFill>
                  <a:schemeClr val="accent2"/>
                </a:solidFill>
                <a:latin typeface="Arial" charset="0"/>
                <a:cs typeface="Arial" charset="0"/>
              </a:defRPr>
            </a:lvl4pPr>
            <a:lvl5pPr marL="2034974" indent="-226108" eaLnBrk="0" hangingPunct="0">
              <a:defRPr sz="1600">
                <a:solidFill>
                  <a:schemeClr val="accent2"/>
                </a:solidFill>
                <a:latin typeface="Arial" charset="0"/>
                <a:cs typeface="Arial" charset="0"/>
              </a:defRPr>
            </a:lvl5pPr>
            <a:lvl6pPr marL="2487191" indent="-22610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  <a:cs typeface="Arial" charset="0"/>
              </a:defRPr>
            </a:lvl6pPr>
            <a:lvl7pPr marL="2939407" indent="-22610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  <a:cs typeface="Arial" charset="0"/>
              </a:defRPr>
            </a:lvl7pPr>
            <a:lvl8pPr marL="3391624" indent="-22610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  <a:cs typeface="Arial" charset="0"/>
              </a:defRPr>
            </a:lvl8pPr>
            <a:lvl9pPr marL="3843840" indent="-22610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0E0EFFB-44BC-4679-8950-0614BA314BB8}" type="slidenum">
              <a:rPr lang="en-US" sz="1200">
                <a:solidFill>
                  <a:schemeClr val="tx1"/>
                </a:solidFill>
              </a:rPr>
              <a:pPr eaLnBrk="1" hangingPunct="1"/>
              <a:t>2</a:t>
            </a:fld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fi-FI" dirty="0" smtClean="0"/>
              <a:t>Ylempi kuva: Iloinen liftari, Turun kaupunki.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26791C-0C94-4FAE-A81B-8F1B4335AE4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4906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Dian kuvan paikkamerkki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Huomautusten paikkamerkki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i-FI" dirty="0" smtClean="0">
              <a:latin typeface="Arial" pitchFamily="34" charset="0"/>
            </a:endParaRPr>
          </a:p>
        </p:txBody>
      </p:sp>
      <p:sp>
        <p:nvSpPr>
          <p:cNvPr id="45060" name="Dian numeron paikkamerkki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41B0D0-1EE4-421C-B0E5-D1A7B66183A9}" type="slidenum">
              <a:rPr lang="en-US" smtClean="0">
                <a:latin typeface="Arial" pitchFamily="34" charset="0"/>
                <a:cs typeface="Arial" pitchFamily="34" charset="0"/>
              </a:rPr>
              <a:pPr/>
              <a:t>5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Dian kuvan paikkamerkki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Huomautusten paikkamerkki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i-FI" smtClean="0"/>
          </a:p>
        </p:txBody>
      </p:sp>
      <p:sp>
        <p:nvSpPr>
          <p:cNvPr id="70660" name="Dian numeron paikkamerkki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  <a:cs typeface="Arial" charset="0"/>
              </a:defRPr>
            </a:lvl1pPr>
            <a:lvl2pPr marL="734852" indent="-282635" eaLnBrk="0" hangingPunct="0">
              <a:defRPr sz="1600">
                <a:solidFill>
                  <a:schemeClr val="accent2"/>
                </a:solidFill>
                <a:latin typeface="Arial" charset="0"/>
                <a:cs typeface="Arial" charset="0"/>
              </a:defRPr>
            </a:lvl2pPr>
            <a:lvl3pPr marL="1130541" indent="-226108" eaLnBrk="0" hangingPunct="0">
              <a:defRPr sz="1600">
                <a:solidFill>
                  <a:schemeClr val="accent2"/>
                </a:solidFill>
                <a:latin typeface="Arial" charset="0"/>
                <a:cs typeface="Arial" charset="0"/>
              </a:defRPr>
            </a:lvl3pPr>
            <a:lvl4pPr marL="1582758" indent="-226108" eaLnBrk="0" hangingPunct="0">
              <a:defRPr sz="1600">
                <a:solidFill>
                  <a:schemeClr val="accent2"/>
                </a:solidFill>
                <a:latin typeface="Arial" charset="0"/>
                <a:cs typeface="Arial" charset="0"/>
              </a:defRPr>
            </a:lvl4pPr>
            <a:lvl5pPr marL="2034974" indent="-226108" eaLnBrk="0" hangingPunct="0">
              <a:defRPr sz="1600">
                <a:solidFill>
                  <a:schemeClr val="accent2"/>
                </a:solidFill>
                <a:latin typeface="Arial" charset="0"/>
                <a:cs typeface="Arial" charset="0"/>
              </a:defRPr>
            </a:lvl5pPr>
            <a:lvl6pPr marL="2487191" indent="-22610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  <a:cs typeface="Arial" charset="0"/>
              </a:defRPr>
            </a:lvl6pPr>
            <a:lvl7pPr marL="2939407" indent="-22610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  <a:cs typeface="Arial" charset="0"/>
              </a:defRPr>
            </a:lvl7pPr>
            <a:lvl8pPr marL="3391624" indent="-22610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  <a:cs typeface="Arial" charset="0"/>
              </a:defRPr>
            </a:lvl8pPr>
            <a:lvl9pPr marL="3843840" indent="-22610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7A5F8838-4387-4A03-BD8E-40D1619F7A43}" type="slidenum">
              <a:rPr lang="en-US" sz="1200">
                <a:solidFill>
                  <a:schemeClr val="tx1"/>
                </a:solidFill>
              </a:rPr>
              <a:pPr eaLnBrk="1" hangingPunct="1"/>
              <a:t>6</a:t>
            </a:fld>
            <a:endParaRPr lang="en-US" sz="120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16111A-CCC7-45C4-83EB-C70182EE2908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fi-FI" smtClean="0"/>
              <a:t>Kuva: Lemminkäisenkatu aula, Turun kaupungin kuvapankki/ Jouni Johansson</a:t>
            </a:r>
          </a:p>
          <a:p>
            <a:pPr eaLnBrk="1" hangingPunct="1"/>
            <a:endParaRPr lang="fi-FI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  <a:cs typeface="Arial" charset="0"/>
              </a:defRPr>
            </a:lvl1pPr>
            <a:lvl2pPr marL="734852" indent="-282635" eaLnBrk="0" hangingPunct="0">
              <a:defRPr sz="1600">
                <a:solidFill>
                  <a:schemeClr val="accent2"/>
                </a:solidFill>
                <a:latin typeface="Arial" charset="0"/>
                <a:cs typeface="Arial" charset="0"/>
              </a:defRPr>
            </a:lvl2pPr>
            <a:lvl3pPr marL="1130541" indent="-226108" eaLnBrk="0" hangingPunct="0">
              <a:defRPr sz="1600">
                <a:solidFill>
                  <a:schemeClr val="accent2"/>
                </a:solidFill>
                <a:latin typeface="Arial" charset="0"/>
                <a:cs typeface="Arial" charset="0"/>
              </a:defRPr>
            </a:lvl3pPr>
            <a:lvl4pPr marL="1582758" indent="-226108" eaLnBrk="0" hangingPunct="0">
              <a:defRPr sz="1600">
                <a:solidFill>
                  <a:schemeClr val="accent2"/>
                </a:solidFill>
                <a:latin typeface="Arial" charset="0"/>
                <a:cs typeface="Arial" charset="0"/>
              </a:defRPr>
            </a:lvl4pPr>
            <a:lvl5pPr marL="2034974" indent="-226108" eaLnBrk="0" hangingPunct="0">
              <a:defRPr sz="1600">
                <a:solidFill>
                  <a:schemeClr val="accent2"/>
                </a:solidFill>
                <a:latin typeface="Arial" charset="0"/>
                <a:cs typeface="Arial" charset="0"/>
              </a:defRPr>
            </a:lvl5pPr>
            <a:lvl6pPr marL="2487191" indent="-22610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  <a:cs typeface="Arial" charset="0"/>
              </a:defRPr>
            </a:lvl6pPr>
            <a:lvl7pPr marL="2939407" indent="-22610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  <a:cs typeface="Arial" charset="0"/>
              </a:defRPr>
            </a:lvl7pPr>
            <a:lvl8pPr marL="3391624" indent="-22610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  <a:cs typeface="Arial" charset="0"/>
              </a:defRPr>
            </a:lvl8pPr>
            <a:lvl9pPr marL="3843840" indent="-22610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B04461C-F930-4BC8-9380-831FE0080155}" type="slidenum">
              <a:rPr lang="en-US" sz="1200">
                <a:solidFill>
                  <a:schemeClr val="tx1"/>
                </a:solidFill>
              </a:rPr>
              <a:pPr eaLnBrk="1" hangingPunct="1"/>
              <a:t>10</a:t>
            </a:fld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fi-FI" smtClean="0"/>
              <a:t>Kuvat: Dieselmoottori, Turun kaupungin kuvapankki/ Mallitoimisto Guru</a:t>
            </a:r>
          </a:p>
          <a:p>
            <a:pPr eaLnBrk="1" hangingPunct="1"/>
            <a:r>
              <a:rPr lang="fi-FI" smtClean="0"/>
              <a:t>Business lecture, Henry Virtanen</a:t>
            </a:r>
          </a:p>
          <a:p>
            <a:pPr eaLnBrk="1" hangingPunct="1"/>
            <a:endParaRPr lang="fi-FI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  <a:lvl2pPr marL="734852" indent="-282635" eaLnBrk="0" hangingPunct="0">
              <a:defRPr sz="160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2pPr>
            <a:lvl3pPr marL="1130541" indent="-226108" eaLnBrk="0" hangingPunct="0">
              <a:defRPr sz="160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3pPr>
            <a:lvl4pPr marL="1582758" indent="-226108" eaLnBrk="0" hangingPunct="0">
              <a:defRPr sz="160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4pPr>
            <a:lvl5pPr marL="2034974" indent="-226108" eaLnBrk="0" hangingPunct="0">
              <a:defRPr sz="160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5pPr>
            <a:lvl6pPr marL="2487191" indent="-22610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6pPr>
            <a:lvl7pPr marL="2939407" indent="-22610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7pPr>
            <a:lvl8pPr marL="3391624" indent="-22610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8pPr>
            <a:lvl9pPr marL="3843840" indent="-22610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2BC3B740-7CD8-4E65-B74B-019089BAB629}" type="slidenum">
              <a:rPr lang="en-US" sz="1200">
                <a:solidFill>
                  <a:schemeClr val="tx1"/>
                </a:solidFill>
              </a:rPr>
              <a:pPr eaLnBrk="1" hangingPunct="1"/>
              <a:t>14</a:t>
            </a:fld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fi-FI" smtClean="0">
                <a:latin typeface="Arial" pitchFamily="34" charset="0"/>
              </a:rPr>
              <a:t>Kuvat: kv-yksikkö, Henry Virtanen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26791C-0C94-4FAE-A81B-8F1B4335AE4E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6946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</p:spTree>
  </p:cSld>
  <p:clrMapOvr>
    <a:masterClrMapping/>
  </p:clrMapOvr>
  <p:transition spd="med"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</p:spTree>
  </p:cSld>
  <p:clrMapOvr>
    <a:masterClrMapping/>
  </p:clrMapOvr>
  <p:transition spd="med"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7515225" y="898525"/>
            <a:ext cx="1304925" cy="5110163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3598863" y="898525"/>
            <a:ext cx="3763962" cy="5110163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</p:spTree>
  </p:cSld>
  <p:clrMapOvr>
    <a:masterClrMapping/>
  </p:clrMapOvr>
  <p:transition spd="med"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</p:spTree>
  </p:cSld>
  <p:clrMapOvr>
    <a:masterClrMapping/>
  </p:clrMapOvr>
  <p:transition spd="med"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</p:spTree>
  </p:cSld>
  <p:clrMapOvr>
    <a:masterClrMapping/>
  </p:clrMapOvr>
  <p:transition spd="med"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3778250" y="1798638"/>
            <a:ext cx="2354263" cy="4210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284913" y="1798638"/>
            <a:ext cx="2355850" cy="4210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</p:spTree>
  </p:cSld>
  <p:clrMapOvr>
    <a:masterClrMapping/>
  </p:clrMapOvr>
  <p:transition spd="med"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</p:spTree>
  </p:cSld>
  <p:clrMapOvr>
    <a:masterClrMapping/>
  </p:clrMapOvr>
  <p:transition spd="med"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</p:spTree>
  </p:cSld>
  <p:clrMapOvr>
    <a:masterClrMapping/>
  </p:clrMapOvr>
  <p:transition spd="med"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</p:spTree>
  </p:cSld>
  <p:clrMapOvr>
    <a:masterClrMapping/>
  </p:clrMapOvr>
  <p:transition spd="med"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 smtClean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</p:spTree>
  </p:cSld>
  <p:clrMapOvr>
    <a:masterClrMapping/>
  </p:clrMapOvr>
  <p:transition spd="med"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keltainen_ylaosa.jp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127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6" descr="keltainen_alaosa.jpg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627563" y="5775325"/>
            <a:ext cx="4516437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98863" y="898525"/>
            <a:ext cx="5221287" cy="78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perustyyl. napsautt.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78250" y="1798638"/>
            <a:ext cx="4862513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7921625" y="6521450"/>
            <a:ext cx="122237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i-FI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www.tuas.fi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 advClick="0"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uas.fi/techenvibusi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uas.fi/internationalsemesters" TargetMode="External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piskelijakunta.net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hyperlink" Target="http://www.esn-iac.fi/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inheec.f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uas.fi/rd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hyperlink" Target="http://www.e-julkaisu.fi/turkuamk/esite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355976" y="4005064"/>
            <a:ext cx="4392488" cy="686251"/>
          </a:xfrm>
        </p:spPr>
        <p:txBody>
          <a:bodyPr/>
          <a:lstStyle/>
          <a:p>
            <a:pPr algn="ctr" eaLnBrk="1" hangingPunct="1"/>
            <a:r>
              <a:rPr lang="en-US" dirty="0" smtClean="0"/>
              <a:t>Discover</a:t>
            </a:r>
            <a:r>
              <a:rPr lang="fi-FI" dirty="0" smtClean="0"/>
              <a:t> New </a:t>
            </a:r>
            <a:r>
              <a:rPr lang="en-US" dirty="0" smtClean="0"/>
              <a:t>Opportunities</a:t>
            </a:r>
            <a:br>
              <a:rPr lang="en-US" dirty="0" smtClean="0"/>
            </a:br>
            <a:endParaRPr lang="en-US" dirty="0" smtClean="0"/>
          </a:p>
        </p:txBody>
      </p:sp>
      <p:pic>
        <p:nvPicPr>
          <p:cNvPr id="6" name="Kuva 7" descr="http://messi/palvelutjajohtaminen/4/Dokumenttikirjasto/AMK%20tunnu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5688471"/>
            <a:ext cx="2226246" cy="81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355976" y="2297037"/>
            <a:ext cx="45003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tx1"/>
                </a:solidFill>
              </a:rPr>
              <a:t>Turku University of Applied Sciences</a:t>
            </a:r>
            <a:endParaRPr lang="fi-FI" sz="3600" b="1" dirty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890878"/>
            <a:ext cx="3467189" cy="321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812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i-FI" dirty="0" smtClean="0"/>
              <a:t>Technology, Environment and Business</a:t>
            </a:r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138613" y="1798639"/>
            <a:ext cx="4465835" cy="4798714"/>
          </a:xfrm>
        </p:spPr>
        <p:txBody>
          <a:bodyPr/>
          <a:lstStyle/>
          <a:p>
            <a:pPr marL="0" lvl="0" indent="0">
              <a:buNone/>
            </a:pPr>
            <a:r>
              <a:rPr lang="en-GB" b="1" dirty="0" smtClean="0"/>
              <a:t>Bachelor’s degrees</a:t>
            </a:r>
          </a:p>
          <a:p>
            <a:pPr lvl="0"/>
            <a:r>
              <a:rPr lang="en-GB" dirty="0" smtClean="0"/>
              <a:t>Automotive and Transportation Engineering </a:t>
            </a:r>
          </a:p>
          <a:p>
            <a:pPr lvl="0"/>
            <a:r>
              <a:rPr lang="en-GB" dirty="0" smtClean="0"/>
              <a:t>Mechanical Engineering </a:t>
            </a:r>
          </a:p>
          <a:p>
            <a:pPr lvl="0"/>
            <a:r>
              <a:rPr lang="en-GB" dirty="0" smtClean="0"/>
              <a:t>Civil Engineering</a:t>
            </a:r>
          </a:p>
          <a:p>
            <a:pPr lvl="0"/>
            <a:r>
              <a:rPr lang="en-GB" dirty="0" smtClean="0"/>
              <a:t>Industrial Management Engineering </a:t>
            </a:r>
          </a:p>
          <a:p>
            <a:pPr lvl="0"/>
            <a:r>
              <a:rPr lang="en-GB" dirty="0" smtClean="0"/>
              <a:t>Fisheries and Environmental Care </a:t>
            </a:r>
          </a:p>
          <a:p>
            <a:pPr lvl="0"/>
            <a:r>
              <a:rPr lang="en-GB" dirty="0" smtClean="0"/>
              <a:t>Sustainable Development</a:t>
            </a:r>
          </a:p>
          <a:p>
            <a:pPr lvl="0"/>
            <a:r>
              <a:rPr lang="en-GB" dirty="0" smtClean="0"/>
              <a:t>Business Logistics </a:t>
            </a:r>
          </a:p>
          <a:p>
            <a:pPr lvl="0"/>
            <a:r>
              <a:rPr lang="en-GB" dirty="0" smtClean="0"/>
              <a:t>Professional Sales</a:t>
            </a:r>
          </a:p>
          <a:p>
            <a:pPr lvl="0"/>
            <a:r>
              <a:rPr lang="en-GB" dirty="0" smtClean="0"/>
              <a:t>Design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b="1" dirty="0" smtClean="0"/>
              <a:t>Master’s degrees</a:t>
            </a:r>
          </a:p>
          <a:p>
            <a:pPr lvl="0"/>
            <a:r>
              <a:rPr lang="en-GB" dirty="0" smtClean="0"/>
              <a:t>Construction</a:t>
            </a:r>
          </a:p>
          <a:p>
            <a:pPr lvl="0"/>
            <a:r>
              <a:rPr lang="en-GB" dirty="0" smtClean="0"/>
              <a:t>Environmental Technology</a:t>
            </a:r>
          </a:p>
          <a:p>
            <a:pPr lvl="0"/>
            <a:endParaRPr lang="en-GB" sz="15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sz="1500" dirty="0" smtClean="0">
                <a:hlinkClick r:id="rId3"/>
              </a:rPr>
              <a:t>www.tuas.fi/techenvibusi</a:t>
            </a:r>
            <a:endParaRPr lang="en-GB" sz="15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268760"/>
            <a:ext cx="1872208" cy="2795831"/>
          </a:xfrm>
          <a:prstGeom prst="rect">
            <a:avLst/>
          </a:prstGeom>
        </p:spPr>
      </p:pic>
      <p:pic>
        <p:nvPicPr>
          <p:cNvPr id="6" name="Picture 2" descr="R:\Kehittäminen\Viestintä\Kuvat\Palvelutuotteet\tyt\tyt_tyttö ja laitteet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7574" y="4437112"/>
            <a:ext cx="2898475" cy="1927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825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ikehys 4"/>
          <p:cNvSpPr txBox="1"/>
          <p:nvPr/>
        </p:nvSpPr>
        <p:spPr>
          <a:xfrm>
            <a:off x="2267744" y="928669"/>
            <a:ext cx="61725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chemeClr val="tx1"/>
                </a:solidFill>
                <a:latin typeface="+mj-lt"/>
              </a:rPr>
              <a:t>Number of students at TUAS 1992–2011</a:t>
            </a:r>
            <a:endParaRPr lang="en-GB" sz="2400" b="1" dirty="0">
              <a:solidFill>
                <a:schemeClr val="tx1"/>
              </a:solidFill>
              <a:latin typeface="+mj-lt"/>
            </a:endParaRPr>
          </a:p>
        </p:txBody>
      </p:sp>
      <p:graphicFrame>
        <p:nvGraphicFramePr>
          <p:cNvPr id="6" name="Kaavi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6290249"/>
              </p:ext>
            </p:extLst>
          </p:nvPr>
        </p:nvGraphicFramePr>
        <p:xfrm>
          <a:off x="1259632" y="1390335"/>
          <a:ext cx="6984776" cy="47029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18994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1124744"/>
            <a:ext cx="6840761" cy="782638"/>
          </a:xfrm>
        </p:spPr>
        <p:txBody>
          <a:bodyPr/>
          <a:lstStyle/>
          <a:p>
            <a:r>
              <a:rPr lang="en-GB" dirty="0" smtClean="0"/>
              <a:t>Foreign degree students at TUAS 2007–2011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3588617"/>
              </p:ext>
            </p:extLst>
          </p:nvPr>
        </p:nvGraphicFramePr>
        <p:xfrm>
          <a:off x="1115616" y="2348880"/>
          <a:ext cx="6588125" cy="3489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66122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763688" y="989906"/>
            <a:ext cx="5472608" cy="864096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dirty="0" smtClean="0"/>
              <a:t>International exchange</a:t>
            </a:r>
          </a:p>
          <a:p>
            <a:pPr eaLnBrk="1" hangingPunct="1"/>
            <a:r>
              <a:rPr lang="en-GB" dirty="0" smtClean="0"/>
              <a:t>students and trainees 1997</a:t>
            </a:r>
            <a:r>
              <a:rPr lang="en-GB" dirty="0"/>
              <a:t>–</a:t>
            </a:r>
            <a:r>
              <a:rPr lang="en-GB" dirty="0" smtClean="0"/>
              <a:t>2011</a:t>
            </a: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5034455"/>
              </p:ext>
            </p:extLst>
          </p:nvPr>
        </p:nvGraphicFramePr>
        <p:xfrm>
          <a:off x="1619672" y="2276872"/>
          <a:ext cx="5940152" cy="3823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01250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203848" y="692696"/>
            <a:ext cx="5221287" cy="782638"/>
          </a:xfrm>
        </p:spPr>
        <p:txBody>
          <a:bodyPr/>
          <a:lstStyle/>
          <a:p>
            <a:pPr eaLnBrk="1" hangingPunct="1"/>
            <a:r>
              <a:rPr lang="en-GB" dirty="0" smtClean="0"/>
              <a:t>TUAS international activities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03848" y="1556792"/>
            <a:ext cx="5487196" cy="5400600"/>
          </a:xfrm>
        </p:spPr>
        <p:txBody>
          <a:bodyPr/>
          <a:lstStyle/>
          <a:p>
            <a:pPr indent="-285750" eaLnBrk="1" hangingPunct="1"/>
            <a:r>
              <a:rPr lang="en-GB" sz="1700" dirty="0" smtClean="0"/>
              <a:t>Emphasis on Europe, but co-operation also in Asia, </a:t>
            </a:r>
            <a:r>
              <a:rPr lang="en-GB" sz="1700" dirty="0" smtClean="0"/>
              <a:t>USA, South America </a:t>
            </a:r>
            <a:r>
              <a:rPr lang="en-GB" sz="1700" dirty="0" smtClean="0"/>
              <a:t>and Africa</a:t>
            </a:r>
          </a:p>
          <a:p>
            <a:pPr lvl="1" eaLnBrk="1" hangingPunct="1"/>
            <a:r>
              <a:rPr lang="en-GB" sz="1700" dirty="0" smtClean="0"/>
              <a:t>Over 300 international partners</a:t>
            </a:r>
          </a:p>
          <a:p>
            <a:pPr marL="457200" lvl="1" indent="0" eaLnBrk="1" hangingPunct="1">
              <a:buNone/>
            </a:pPr>
            <a:endParaRPr lang="en-GB" sz="1700" dirty="0" smtClean="0"/>
          </a:p>
          <a:p>
            <a:pPr eaLnBrk="1" hangingPunct="1"/>
            <a:r>
              <a:rPr lang="en-GB" sz="1700" dirty="0" smtClean="0"/>
              <a:t>Student exchange</a:t>
            </a:r>
          </a:p>
          <a:p>
            <a:pPr lvl="1" eaLnBrk="1" hangingPunct="1"/>
            <a:r>
              <a:rPr lang="en-GB" sz="1700" dirty="0" smtClean="0"/>
              <a:t>350 incoming exchange students each year</a:t>
            </a:r>
          </a:p>
          <a:p>
            <a:pPr lvl="1" eaLnBrk="1" hangingPunct="1"/>
            <a:r>
              <a:rPr lang="en-GB" sz="1700" dirty="0" smtClean="0"/>
              <a:t>350 outgoing students (exchange studies/practical training abroad) each year</a:t>
            </a:r>
            <a:br>
              <a:rPr lang="en-GB" sz="1700" dirty="0" smtClean="0"/>
            </a:br>
            <a:endParaRPr lang="en-GB" sz="1700" dirty="0" smtClean="0"/>
          </a:p>
          <a:p>
            <a:pPr eaLnBrk="1" hangingPunct="1"/>
            <a:r>
              <a:rPr lang="en-GB" sz="1700" dirty="0" smtClean="0"/>
              <a:t>Joint degree programmes, curriculum development, international R&amp;D projects, international summer school</a:t>
            </a:r>
          </a:p>
          <a:p>
            <a:pPr eaLnBrk="1" hangingPunct="1"/>
            <a:endParaRPr lang="en-GB" sz="1700" dirty="0" smtClean="0"/>
          </a:p>
          <a:p>
            <a:pPr eaLnBrk="1" hangingPunct="1"/>
            <a:r>
              <a:rPr lang="en-GB" sz="1700" dirty="0" smtClean="0"/>
              <a:t>Internationalisation at home</a:t>
            </a:r>
          </a:p>
          <a:p>
            <a:pPr lvl="1" eaLnBrk="1" hangingPunct="1"/>
            <a:r>
              <a:rPr lang="en-GB" sz="1700" dirty="0" smtClean="0"/>
              <a:t>Focus on language training and cultural competence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73" y="1916832"/>
            <a:ext cx="2625756" cy="3501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513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836712"/>
            <a:ext cx="6768430" cy="782638"/>
          </a:xfrm>
        </p:spPr>
        <p:txBody>
          <a:bodyPr/>
          <a:lstStyle/>
          <a:p>
            <a:r>
              <a:rPr lang="en-GB" dirty="0" smtClean="0"/>
              <a:t>   CARPE – Strategic European alliance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07904" y="1553338"/>
            <a:ext cx="5112568" cy="5085184"/>
          </a:xfrm>
        </p:spPr>
        <p:txBody>
          <a:bodyPr/>
          <a:lstStyle/>
          <a:p>
            <a:pPr marL="0" indent="0">
              <a:buNone/>
            </a:pPr>
            <a:r>
              <a:rPr lang="en-GB" i="1" dirty="0" smtClean="0"/>
              <a:t>Consortium on Applied Research and Professional Higher Education </a:t>
            </a:r>
            <a:br>
              <a:rPr lang="en-GB" i="1" dirty="0" smtClean="0"/>
            </a:br>
            <a:endParaRPr lang="en-GB" sz="1800" b="1" dirty="0" smtClean="0"/>
          </a:p>
          <a:p>
            <a:pPr marL="0" indent="0">
              <a:buNone/>
            </a:pPr>
            <a:r>
              <a:rPr lang="en-GB" b="1" dirty="0" smtClean="0"/>
              <a:t>Objectives</a:t>
            </a:r>
          </a:p>
          <a:p>
            <a:r>
              <a:rPr lang="en-GB" dirty="0" smtClean="0"/>
              <a:t>Collaboration in European research programmes </a:t>
            </a:r>
          </a:p>
          <a:p>
            <a:r>
              <a:rPr lang="en-GB" dirty="0" smtClean="0"/>
              <a:t>Develop joint study programmes </a:t>
            </a:r>
          </a:p>
          <a:p>
            <a:r>
              <a:rPr lang="en-GB" dirty="0" smtClean="0"/>
              <a:t>Exchange of students and staff </a:t>
            </a:r>
          </a:p>
          <a:p>
            <a:r>
              <a:rPr lang="en-GB" dirty="0" smtClean="0"/>
              <a:t>Establish a strong European reputation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b="1" dirty="0" smtClean="0"/>
              <a:t>Network</a:t>
            </a:r>
          </a:p>
          <a:p>
            <a:r>
              <a:rPr lang="en-GB" dirty="0" smtClean="0"/>
              <a:t>Hamburg University of Applied Sciences  </a:t>
            </a:r>
          </a:p>
          <a:p>
            <a:r>
              <a:rPr lang="en-GB" dirty="0" smtClean="0"/>
              <a:t>HU University of Applied Sciences Utrecht </a:t>
            </a:r>
          </a:p>
          <a:p>
            <a:r>
              <a:rPr lang="en-GB" dirty="0" smtClean="0"/>
              <a:t>Manchester Metropolitan University</a:t>
            </a:r>
          </a:p>
          <a:p>
            <a:r>
              <a:rPr lang="en-GB" dirty="0" smtClean="0"/>
              <a:t>Polytechnic University Valencia </a:t>
            </a:r>
          </a:p>
          <a:p>
            <a:r>
              <a:rPr lang="en-GB" dirty="0" smtClean="0"/>
              <a:t>Turku University of Applied Sciences </a:t>
            </a:r>
            <a:br>
              <a:rPr lang="en-GB" dirty="0" smtClean="0"/>
            </a:b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      www.carpenetwork.org</a:t>
            </a:r>
            <a:br>
              <a:rPr lang="en-GB" dirty="0" smtClean="0"/>
            </a:br>
            <a:endParaRPr lang="en-GB" b="1" dirty="0" smtClean="0"/>
          </a:p>
          <a:p>
            <a:pPr marL="0" indent="0">
              <a:buNone/>
            </a:pPr>
            <a:endParaRPr lang="en-GB" sz="1800" dirty="0" smtClean="0"/>
          </a:p>
          <a:p>
            <a:endParaRPr lang="en-GB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1897151"/>
            <a:ext cx="2880320" cy="192814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4149080"/>
            <a:ext cx="2920109" cy="2345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965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9872" y="908720"/>
            <a:ext cx="2773337" cy="782638"/>
          </a:xfrm>
        </p:spPr>
        <p:txBody>
          <a:bodyPr/>
          <a:lstStyle/>
          <a:p>
            <a:r>
              <a:rPr lang="en-GB" dirty="0" smtClean="0"/>
              <a:t>CARPE network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988840"/>
            <a:ext cx="7381131" cy="4188458"/>
          </a:xfrm>
        </p:spPr>
      </p:pic>
    </p:spTree>
    <p:extLst>
      <p:ext uri="{BB962C8B-B14F-4D97-AF65-F5344CB8AC3E}">
        <p14:creationId xmlns:p14="http://schemas.microsoft.com/office/powerpoint/2010/main" val="2488701935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07904" y="908720"/>
            <a:ext cx="4824535" cy="782638"/>
          </a:xfrm>
        </p:spPr>
        <p:txBody>
          <a:bodyPr/>
          <a:lstStyle/>
          <a:p>
            <a:r>
              <a:rPr lang="en-GB" dirty="0" smtClean="0"/>
              <a:t>Degree programmes in English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9912" y="1719849"/>
            <a:ext cx="4862513" cy="4210050"/>
          </a:xfrm>
        </p:spPr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sz="1800" b="1" dirty="0" smtClean="0"/>
              <a:t>Bachelor’s level</a:t>
            </a:r>
            <a:r>
              <a:rPr lang="en-GB" sz="1800" dirty="0" smtClean="0"/>
              <a:t/>
            </a:r>
            <a:br>
              <a:rPr lang="en-GB" sz="1800" dirty="0" smtClean="0"/>
            </a:br>
            <a:endParaRPr lang="en-GB" sz="1800" dirty="0" smtClean="0"/>
          </a:p>
          <a:p>
            <a:pPr>
              <a:buFont typeface="Arial" pitchFamily="34" charset="0"/>
              <a:buChar char="•"/>
            </a:pPr>
            <a:r>
              <a:rPr lang="en-GB" sz="1800" dirty="0" smtClean="0"/>
              <a:t>Information Technology</a:t>
            </a:r>
          </a:p>
          <a:p>
            <a:pPr>
              <a:buFont typeface="Arial" pitchFamily="34" charset="0"/>
              <a:buChar char="•"/>
            </a:pPr>
            <a:r>
              <a:rPr lang="en-GB" sz="1800" dirty="0" smtClean="0"/>
              <a:t>International Business</a:t>
            </a:r>
          </a:p>
          <a:p>
            <a:pPr>
              <a:buFont typeface="Arial" pitchFamily="34" charset="0"/>
              <a:buChar char="•"/>
            </a:pPr>
            <a:r>
              <a:rPr lang="en-GB" sz="1800" dirty="0" smtClean="0"/>
              <a:t>Nursing</a:t>
            </a:r>
          </a:p>
          <a:p>
            <a:pPr>
              <a:buFont typeface="Arial" pitchFamily="34" charset="0"/>
              <a:buChar char="•"/>
            </a:pPr>
            <a:endParaRPr lang="en-GB" sz="1800" dirty="0" smtClean="0"/>
          </a:p>
          <a:p>
            <a:pPr marL="0" indent="0">
              <a:buNone/>
            </a:pPr>
            <a:r>
              <a:rPr lang="en-GB" sz="1800" b="1" dirty="0" smtClean="0"/>
              <a:t>Master’s level</a:t>
            </a:r>
            <a:r>
              <a:rPr lang="en-GB" sz="1800" dirty="0" smtClean="0"/>
              <a:t/>
            </a:r>
            <a:br>
              <a:rPr lang="en-GB" sz="1800" dirty="0" smtClean="0"/>
            </a:br>
            <a:endParaRPr lang="en-GB" sz="1800" dirty="0" smtClean="0"/>
          </a:p>
          <a:p>
            <a:pPr>
              <a:buFont typeface="Arial" pitchFamily="34" charset="0"/>
              <a:buChar char="•"/>
            </a:pPr>
            <a:r>
              <a:rPr lang="en-GB" sz="1800" dirty="0" smtClean="0"/>
              <a:t>Business Information Systems</a:t>
            </a:r>
          </a:p>
          <a:p>
            <a:pPr>
              <a:buFont typeface="Arial" pitchFamily="34" charset="0"/>
              <a:buChar char="•"/>
            </a:pPr>
            <a:r>
              <a:rPr lang="en-GB" sz="1800" dirty="0" smtClean="0"/>
              <a:t>International Business Management</a:t>
            </a:r>
          </a:p>
          <a:p>
            <a:pPr>
              <a:buFont typeface="Arial" pitchFamily="34" charset="0"/>
              <a:buChar char="•"/>
            </a:pPr>
            <a:r>
              <a:rPr lang="en-GB" sz="1800" dirty="0" smtClean="0"/>
              <a:t>International Project Management</a:t>
            </a:r>
            <a:endParaRPr lang="en-GB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283" y="2132856"/>
            <a:ext cx="2830066" cy="338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90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912" y="898525"/>
            <a:ext cx="5040238" cy="782638"/>
          </a:xfrm>
        </p:spPr>
        <p:txBody>
          <a:bodyPr/>
          <a:lstStyle/>
          <a:p>
            <a:r>
              <a:rPr lang="en-GB" dirty="0" smtClean="0"/>
              <a:t>International semesters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348880"/>
            <a:ext cx="2880320" cy="2880320"/>
          </a:xfrm>
        </p:spPr>
      </p:pic>
      <p:sp>
        <p:nvSpPr>
          <p:cNvPr id="5" name="TextBox 4"/>
          <p:cNvSpPr txBox="1"/>
          <p:nvPr/>
        </p:nvSpPr>
        <p:spPr>
          <a:xfrm>
            <a:off x="3851920" y="2204864"/>
            <a:ext cx="439248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accent4"/>
                </a:solidFill>
              </a:rPr>
              <a:t>Ready-made study packages in English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800" dirty="0">
              <a:solidFill>
                <a:schemeClr val="accent4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accent4"/>
                </a:solidFill>
              </a:rPr>
              <a:t>Consist of thematically focused courses worth 30 ECTS in minimum</a:t>
            </a:r>
          </a:p>
          <a:p>
            <a:endParaRPr lang="en-US" sz="1800" dirty="0" smtClean="0">
              <a:solidFill>
                <a:schemeClr val="accent4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accent4"/>
                </a:solidFill>
              </a:rPr>
              <a:t>Duration 1</a:t>
            </a:r>
            <a:r>
              <a:rPr lang="en-US" sz="1800" dirty="0" smtClean="0">
                <a:solidFill>
                  <a:schemeClr val="accent4"/>
                </a:solidFill>
                <a:latin typeface="Andalus"/>
                <a:cs typeface="Andalus"/>
              </a:rPr>
              <a:t>-</a:t>
            </a:r>
            <a:r>
              <a:rPr lang="en-US" sz="1800" dirty="0" smtClean="0">
                <a:solidFill>
                  <a:schemeClr val="accent4"/>
                </a:solidFill>
              </a:rPr>
              <a:t>2 semesters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800" dirty="0">
              <a:solidFill>
                <a:schemeClr val="accent4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accent4"/>
                </a:solidFill>
              </a:rPr>
              <a:t>Altogether 27 international semesters offered during the academic year 2012</a:t>
            </a:r>
            <a:r>
              <a:rPr lang="en-US" sz="1800" dirty="0" smtClean="0">
                <a:solidFill>
                  <a:schemeClr val="accent4"/>
                </a:solidFill>
                <a:latin typeface="Andalus"/>
                <a:cs typeface="Andalus"/>
              </a:rPr>
              <a:t>-</a:t>
            </a:r>
            <a:r>
              <a:rPr lang="en-US" sz="1800" dirty="0" smtClean="0">
                <a:solidFill>
                  <a:schemeClr val="accent4"/>
                </a:solidFill>
              </a:rPr>
              <a:t>2013</a:t>
            </a:r>
            <a:br>
              <a:rPr lang="en-US" sz="1800" dirty="0" smtClean="0">
                <a:solidFill>
                  <a:schemeClr val="accent4"/>
                </a:solidFill>
              </a:rPr>
            </a:br>
            <a:endParaRPr lang="en-US" sz="1800" dirty="0" smtClean="0">
              <a:solidFill>
                <a:schemeClr val="accent4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800" dirty="0">
              <a:solidFill>
                <a:schemeClr val="accent4"/>
              </a:solidFill>
            </a:endParaRPr>
          </a:p>
          <a:p>
            <a:r>
              <a:rPr lang="en-US" sz="1800" dirty="0">
                <a:solidFill>
                  <a:schemeClr val="accent4"/>
                </a:solidFill>
              </a:rPr>
              <a:t> </a:t>
            </a:r>
            <a:r>
              <a:rPr lang="en-US" sz="1800" dirty="0" smtClean="0">
                <a:solidFill>
                  <a:schemeClr val="accent4"/>
                </a:solidFill>
              </a:rPr>
              <a:t>    </a:t>
            </a:r>
            <a:r>
              <a:rPr lang="en-US" sz="1800" dirty="0" smtClean="0">
                <a:solidFill>
                  <a:schemeClr val="accent4"/>
                </a:solidFill>
                <a:hlinkClick r:id="rId3"/>
              </a:rPr>
              <a:t>www.tuas.fi/internationalsemesters</a:t>
            </a:r>
            <a:endParaRPr lang="en-US" sz="1800" dirty="0">
              <a:solidFill>
                <a:schemeClr val="accent4"/>
              </a:solidFill>
            </a:endParaRPr>
          </a:p>
          <a:p>
            <a:r>
              <a:rPr lang="en-US" sz="1800" dirty="0" smtClean="0">
                <a:solidFill>
                  <a:schemeClr val="accent4"/>
                </a:solidFill>
              </a:rPr>
              <a:t>     </a:t>
            </a:r>
            <a:endParaRPr lang="en-US" sz="1800" dirty="0">
              <a:solidFill>
                <a:schemeClr val="accent4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800" dirty="0" smtClean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9824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908720"/>
            <a:ext cx="6624736" cy="782638"/>
          </a:xfrm>
        </p:spPr>
        <p:txBody>
          <a:bodyPr/>
          <a:lstStyle/>
          <a:p>
            <a:r>
              <a:rPr lang="en-GB" dirty="0" smtClean="0"/>
              <a:t>Services and support for incoming students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07904" y="1772816"/>
            <a:ext cx="4968552" cy="4752528"/>
          </a:xfrm>
        </p:spPr>
        <p:txBody>
          <a:bodyPr/>
          <a:lstStyle/>
          <a:p>
            <a:pPr eaLnBrk="1" hangingPunct="1"/>
            <a:r>
              <a:rPr lang="en-GB" dirty="0" smtClean="0"/>
              <a:t>No tuition fee </a:t>
            </a:r>
            <a:br>
              <a:rPr lang="en-GB" dirty="0" smtClean="0"/>
            </a:br>
            <a:endParaRPr lang="en-GB" dirty="0" smtClean="0"/>
          </a:p>
          <a:p>
            <a:pPr eaLnBrk="1" hangingPunct="1"/>
            <a:r>
              <a:rPr lang="en-GB" dirty="0" smtClean="0"/>
              <a:t>Housing available both in Turku (220€</a:t>
            </a:r>
            <a:r>
              <a:rPr lang="en-GB" dirty="0" smtClean="0">
                <a:latin typeface="Andalus"/>
                <a:cs typeface="Andalus"/>
              </a:rPr>
              <a:t>–</a:t>
            </a:r>
            <a:r>
              <a:rPr lang="en-GB" dirty="0" smtClean="0"/>
              <a:t>550€/month) and Salo (150€</a:t>
            </a:r>
            <a:r>
              <a:rPr lang="en-GB" dirty="0" smtClean="0">
                <a:latin typeface="Andalus"/>
                <a:cs typeface="Andalus"/>
              </a:rPr>
              <a:t>–</a:t>
            </a:r>
            <a:r>
              <a:rPr lang="en-GB" dirty="0" smtClean="0"/>
              <a:t>250€/month)</a:t>
            </a:r>
            <a:br>
              <a:rPr lang="en-GB" dirty="0" smtClean="0"/>
            </a:br>
            <a:endParaRPr lang="en-GB" dirty="0" smtClean="0"/>
          </a:p>
          <a:p>
            <a:pPr eaLnBrk="1" hangingPunct="1"/>
            <a:r>
              <a:rPr lang="en-GB" dirty="0" smtClean="0"/>
              <a:t>Student cafeterias on each campus offer  affordable lunches (2.60€</a:t>
            </a:r>
            <a:r>
              <a:rPr lang="en-GB" dirty="0" smtClean="0">
                <a:latin typeface="Andalus"/>
                <a:cs typeface="Andalus"/>
              </a:rPr>
              <a:t>-</a:t>
            </a:r>
            <a:r>
              <a:rPr lang="en-GB" dirty="0" smtClean="0"/>
              <a:t>3.50€)</a:t>
            </a:r>
            <a:br>
              <a:rPr lang="en-GB" dirty="0" smtClean="0"/>
            </a:br>
            <a:endParaRPr lang="en-GB" dirty="0" smtClean="0"/>
          </a:p>
          <a:p>
            <a:pPr eaLnBrk="1" hangingPunct="1"/>
            <a:r>
              <a:rPr lang="en-GB" dirty="0" smtClean="0"/>
              <a:t>Finnish student tutors help the exchange students in practical matters </a:t>
            </a:r>
            <a:br>
              <a:rPr lang="en-GB" dirty="0" smtClean="0"/>
            </a:br>
            <a:endParaRPr lang="en-GB" dirty="0" smtClean="0"/>
          </a:p>
          <a:p>
            <a:pPr eaLnBrk="1" hangingPunct="1"/>
            <a:r>
              <a:rPr lang="en-GB" dirty="0" smtClean="0"/>
              <a:t>Faculty orientations and Finnish evening in the beginning of each semester </a:t>
            </a:r>
          </a:p>
          <a:p>
            <a:pPr lvl="1" eaLnBrk="1" hangingPunct="1"/>
            <a:r>
              <a:rPr lang="en-GB" dirty="0" smtClean="0"/>
              <a:t>Information about studying at TUAS and living in Finland</a:t>
            </a:r>
            <a:br>
              <a:rPr lang="en-GB" dirty="0" smtClean="0"/>
            </a:br>
            <a:endParaRPr lang="en-GB" dirty="0" smtClean="0"/>
          </a:p>
          <a:p>
            <a:pPr eaLnBrk="1" hangingPunct="1"/>
            <a:r>
              <a:rPr lang="en-GB" dirty="0" smtClean="0"/>
              <a:t>Discounts for students e.g. in public transportation and local businesses</a:t>
            </a:r>
          </a:p>
          <a:p>
            <a:pPr eaLnBrk="1" hangingPunct="1"/>
            <a:endParaRPr lang="en-GB" dirty="0" smtClean="0"/>
          </a:p>
          <a:p>
            <a:endParaRPr lang="en-GB" dirty="0" smtClean="0"/>
          </a:p>
        </p:txBody>
      </p:sp>
      <p:pic>
        <p:nvPicPr>
          <p:cNvPr id="4" name="Picture 10" descr="portaat_pieni_kep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72816"/>
            <a:ext cx="2781300" cy="431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4288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kartat_suomi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689695"/>
            <a:ext cx="1368152" cy="2166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3851920" y="836712"/>
            <a:ext cx="3888432" cy="782638"/>
          </a:xfrm>
        </p:spPr>
        <p:txBody>
          <a:bodyPr/>
          <a:lstStyle/>
          <a:p>
            <a:pPr eaLnBrk="1" hangingPunct="1"/>
            <a:r>
              <a:rPr lang="en-GB" dirty="0" smtClean="0"/>
              <a:t>Discover Turku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51920" y="1916832"/>
            <a:ext cx="4248472" cy="4608512"/>
          </a:xfrm>
        </p:spPr>
        <p:txBody>
          <a:bodyPr/>
          <a:lstStyle/>
          <a:p>
            <a:pPr eaLnBrk="1" hangingPunct="1"/>
            <a:r>
              <a:rPr lang="en-US" sz="1800" dirty="0" smtClean="0"/>
              <a:t>178 000 inhabitants </a:t>
            </a:r>
          </a:p>
          <a:p>
            <a:pPr eaLnBrk="1" hangingPunct="1"/>
            <a:endParaRPr lang="en-US" sz="1800" dirty="0"/>
          </a:p>
          <a:p>
            <a:pPr eaLnBrk="1" hangingPunct="1"/>
            <a:r>
              <a:rPr lang="en-US" sz="1800" dirty="0" smtClean="0"/>
              <a:t>Lively </a:t>
            </a:r>
            <a:r>
              <a:rPr lang="en-US" sz="1800" dirty="0"/>
              <a:t>city with lots of </a:t>
            </a:r>
            <a:r>
              <a:rPr lang="en-US" sz="1800" dirty="0" smtClean="0"/>
              <a:t>students</a:t>
            </a:r>
          </a:p>
          <a:p>
            <a:pPr lvl="1" eaLnBrk="1" hangingPunct="1"/>
            <a:r>
              <a:rPr lang="en-US" sz="1800" dirty="0" smtClean="0"/>
              <a:t>6 </a:t>
            </a:r>
            <a:r>
              <a:rPr lang="en-US" sz="1800" dirty="0"/>
              <a:t>higher education institutions,</a:t>
            </a:r>
            <a:br>
              <a:rPr lang="en-US" sz="1800" dirty="0"/>
            </a:br>
            <a:r>
              <a:rPr lang="en-US" sz="1800" dirty="0" smtClean="0"/>
              <a:t>20% </a:t>
            </a:r>
            <a:r>
              <a:rPr lang="en-US" sz="1800" dirty="0"/>
              <a:t>of the population </a:t>
            </a:r>
            <a:r>
              <a:rPr lang="en-US" sz="1800" dirty="0" smtClean="0"/>
              <a:t>students</a:t>
            </a:r>
          </a:p>
          <a:p>
            <a:pPr eaLnBrk="1" hangingPunct="1">
              <a:buNone/>
            </a:pPr>
            <a:endParaRPr lang="en-US" sz="1800" dirty="0" smtClean="0"/>
          </a:p>
          <a:p>
            <a:pPr eaLnBrk="1" hangingPunct="1"/>
            <a:r>
              <a:rPr lang="en-US" sz="1800" dirty="0" smtClean="0"/>
              <a:t>Extensive </a:t>
            </a:r>
            <a:r>
              <a:rPr lang="en-US" sz="1800" dirty="0"/>
              <a:t>variety of leisure time </a:t>
            </a:r>
            <a:r>
              <a:rPr lang="en-US" sz="1800" dirty="0" smtClean="0"/>
              <a:t>activities and excellent sports facilities</a:t>
            </a:r>
          </a:p>
          <a:p>
            <a:pPr eaLnBrk="1" hangingPunct="1"/>
            <a:endParaRPr lang="en-US" sz="1800" dirty="0"/>
          </a:p>
          <a:p>
            <a:pPr eaLnBrk="1" hangingPunct="1"/>
            <a:r>
              <a:rPr lang="en-US" sz="1800" dirty="0" smtClean="0"/>
              <a:t>Wide range of cultural activities  (European Capital of Culture 2011)</a:t>
            </a:r>
          </a:p>
          <a:p>
            <a:pPr eaLnBrk="1" hangingPunct="1"/>
            <a:endParaRPr lang="en-US" sz="1800" dirty="0"/>
          </a:p>
          <a:p>
            <a:pPr marL="57150" indent="0" eaLnBrk="1" hangingPunct="1">
              <a:buNone/>
            </a:pPr>
            <a:endParaRPr lang="en-US" sz="1800" dirty="0" smtClean="0"/>
          </a:p>
          <a:p>
            <a:pPr lvl="1" eaLnBrk="1" hangingPunct="1">
              <a:buFontTx/>
              <a:buNone/>
            </a:pPr>
            <a:endParaRPr lang="en-US" sz="18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403" y="1772816"/>
            <a:ext cx="3235841" cy="216024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751" y="4437112"/>
            <a:ext cx="3345143" cy="1432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663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7" descr="activities_v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02163"/>
            <a:ext cx="4321175" cy="2255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i-FI" smtClean="0"/>
              <a:t>Activities for incoming students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78250" y="1798638"/>
            <a:ext cx="4789488" cy="4708525"/>
          </a:xfrm>
          <a:noFill/>
        </p:spPr>
        <p:txBody>
          <a:bodyPr/>
          <a:lstStyle/>
          <a:p>
            <a:pPr eaLnBrk="1" hangingPunct="1"/>
            <a:r>
              <a:rPr lang="fi-FI" sz="1800" smtClean="0"/>
              <a:t>Finnish language course</a:t>
            </a:r>
          </a:p>
          <a:p>
            <a:pPr lvl="1" eaLnBrk="1" hangingPunct="1"/>
            <a:r>
              <a:rPr lang="fi-FI" sz="1800" smtClean="0"/>
              <a:t>Learn basics of local language</a:t>
            </a:r>
          </a:p>
          <a:p>
            <a:pPr eaLnBrk="1" hangingPunct="1"/>
            <a:r>
              <a:rPr lang="fi-FI" sz="1800" smtClean="0"/>
              <a:t>Get Finternational course</a:t>
            </a:r>
          </a:p>
          <a:p>
            <a:pPr lvl="1" eaLnBrk="1" hangingPunct="1"/>
            <a:r>
              <a:rPr lang="fi-FI" sz="1800" smtClean="0"/>
              <a:t>Increase your knowledge of intercultural issues and the Finnish society</a:t>
            </a:r>
          </a:p>
          <a:p>
            <a:pPr eaLnBrk="1" hangingPunct="1"/>
            <a:r>
              <a:rPr lang="fi-FI" sz="1800" smtClean="0"/>
              <a:t>Student tutoring</a:t>
            </a:r>
          </a:p>
          <a:p>
            <a:pPr lvl="1" eaLnBrk="1" hangingPunct="1"/>
            <a:r>
              <a:rPr lang="fi-FI" sz="1800" smtClean="0"/>
              <a:t>Get a personal tutor to help you on your arrival and introduce you to the Finnish way of life</a:t>
            </a:r>
          </a:p>
          <a:p>
            <a:pPr eaLnBrk="1" hangingPunct="1"/>
            <a:r>
              <a:rPr lang="fi-FI" sz="1800" smtClean="0"/>
              <a:t>Friendship programme</a:t>
            </a:r>
          </a:p>
          <a:p>
            <a:pPr lvl="1" eaLnBrk="1" hangingPunct="1"/>
            <a:r>
              <a:rPr lang="fi-FI" sz="1800" smtClean="0"/>
              <a:t>Meet local people and get a better picture of their normal life</a:t>
            </a:r>
          </a:p>
        </p:txBody>
      </p:sp>
      <p:pic>
        <p:nvPicPr>
          <p:cNvPr id="64517" name="Picture 5" descr="arriva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557338"/>
            <a:ext cx="2795588" cy="213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91772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1000"/>
                                        <p:tgtEl>
                                          <p:spTgt spid="64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1000"/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1000"/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1000"/>
                                        <p:tgtEl>
                                          <p:spTgt spid="64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645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1000"/>
                                        <p:tgtEl>
                                          <p:spTgt spid="645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1000"/>
                                        <p:tgtEl>
                                          <p:spTgt spid="645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" presetID="4" presetClass="entr" presetSubtype="3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1000"/>
                                        <p:tgtEl>
                                          <p:spTgt spid="64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i-FI" smtClean="0"/>
              <a:t>Student associations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78250" y="1798638"/>
            <a:ext cx="5114925" cy="4725987"/>
          </a:xfrm>
          <a:noFill/>
        </p:spPr>
        <p:txBody>
          <a:bodyPr/>
          <a:lstStyle/>
          <a:p>
            <a:pPr eaLnBrk="1" hangingPunct="1"/>
            <a:r>
              <a:rPr lang="fi-FI" dirty="0" smtClean="0"/>
              <a:t>TUO, </a:t>
            </a:r>
            <a:r>
              <a:rPr lang="fi-FI" dirty="0" err="1" smtClean="0"/>
              <a:t>student</a:t>
            </a:r>
            <a:r>
              <a:rPr lang="fi-FI" dirty="0" smtClean="0"/>
              <a:t> </a:t>
            </a:r>
            <a:r>
              <a:rPr lang="fi-FI" dirty="0" err="1" smtClean="0"/>
              <a:t>union</a:t>
            </a:r>
            <a:r>
              <a:rPr lang="fi-FI" dirty="0" smtClean="0"/>
              <a:t> of Turku </a:t>
            </a:r>
            <a:r>
              <a:rPr lang="fi-FI" dirty="0" err="1" smtClean="0"/>
              <a:t>University</a:t>
            </a:r>
            <a:r>
              <a:rPr lang="fi-FI" dirty="0" smtClean="0"/>
              <a:t> of </a:t>
            </a:r>
            <a:r>
              <a:rPr lang="fi-FI" dirty="0" err="1" smtClean="0"/>
              <a:t>Applied</a:t>
            </a:r>
            <a:r>
              <a:rPr lang="fi-FI" dirty="0" smtClean="0"/>
              <a:t> Sciences</a:t>
            </a:r>
          </a:p>
          <a:p>
            <a:pPr lvl="1" eaLnBrk="1" hangingPunct="1"/>
            <a:r>
              <a:rPr lang="fi-FI" dirty="0" err="1" smtClean="0"/>
              <a:t>Support</a:t>
            </a:r>
            <a:r>
              <a:rPr lang="fi-FI" dirty="0" smtClean="0"/>
              <a:t> </a:t>
            </a:r>
            <a:r>
              <a:rPr lang="fi-FI" dirty="0" err="1" smtClean="0"/>
              <a:t>organisation</a:t>
            </a:r>
            <a:r>
              <a:rPr lang="fi-FI" dirty="0" smtClean="0"/>
              <a:t> </a:t>
            </a:r>
            <a:r>
              <a:rPr lang="fi-FI" dirty="0" err="1" smtClean="0"/>
              <a:t>that</a:t>
            </a:r>
            <a:r>
              <a:rPr lang="fi-FI" dirty="0" smtClean="0"/>
              <a:t> </a:t>
            </a:r>
            <a:r>
              <a:rPr lang="fi-FI" dirty="0" err="1" smtClean="0"/>
              <a:t>represents</a:t>
            </a:r>
            <a:r>
              <a:rPr lang="fi-FI" dirty="0" smtClean="0"/>
              <a:t> the </a:t>
            </a:r>
            <a:r>
              <a:rPr lang="fi-FI" dirty="0" err="1" smtClean="0"/>
              <a:t>students</a:t>
            </a:r>
            <a:r>
              <a:rPr lang="fi-FI" dirty="0" smtClean="0"/>
              <a:t> and </a:t>
            </a:r>
            <a:r>
              <a:rPr lang="fi-FI" dirty="0" err="1" smtClean="0"/>
              <a:t>their</a:t>
            </a:r>
            <a:r>
              <a:rPr lang="fi-FI" dirty="0" smtClean="0"/>
              <a:t> </a:t>
            </a:r>
            <a:r>
              <a:rPr lang="fi-FI" dirty="0" err="1" smtClean="0"/>
              <a:t>interests</a:t>
            </a:r>
            <a:r>
              <a:rPr lang="fi-FI" dirty="0" smtClean="0"/>
              <a:t> </a:t>
            </a:r>
          </a:p>
          <a:p>
            <a:pPr lvl="1" eaLnBrk="1" hangingPunct="1"/>
            <a:r>
              <a:rPr lang="fi-FI" dirty="0" err="1" smtClean="0"/>
              <a:t>More</a:t>
            </a:r>
            <a:r>
              <a:rPr lang="fi-FI" dirty="0" smtClean="0"/>
              <a:t> at </a:t>
            </a:r>
            <a:r>
              <a:rPr lang="fi-FI" dirty="0" err="1" smtClean="0">
                <a:hlinkClick r:id="rId3"/>
              </a:rPr>
              <a:t>www.opiskelijakunta.net</a:t>
            </a:r>
            <a:endParaRPr lang="fi-FI" dirty="0" smtClean="0"/>
          </a:p>
          <a:p>
            <a:pPr lvl="1" eaLnBrk="1" hangingPunct="1"/>
            <a:endParaRPr lang="fi-FI" dirty="0" smtClean="0"/>
          </a:p>
          <a:p>
            <a:pPr marL="342900" lvl="1" indent="-342900" eaLnBrk="1" hangingPunct="1">
              <a:buFontTx/>
              <a:buChar char="•"/>
            </a:pPr>
            <a:r>
              <a:rPr lang="fi-FI" dirty="0" smtClean="0"/>
              <a:t>International Action Club, ESN-IAC</a:t>
            </a:r>
          </a:p>
          <a:p>
            <a:pPr lvl="1" eaLnBrk="1" hangingPunct="1"/>
            <a:r>
              <a:rPr lang="fi-FI" dirty="0" err="1" smtClean="0"/>
              <a:t>Organizes</a:t>
            </a:r>
            <a:r>
              <a:rPr lang="fi-FI" dirty="0" smtClean="0"/>
              <a:t> </a:t>
            </a:r>
            <a:r>
              <a:rPr lang="fi-FI" dirty="0" err="1" smtClean="0"/>
              <a:t>student</a:t>
            </a:r>
            <a:r>
              <a:rPr lang="fi-FI" dirty="0" smtClean="0"/>
              <a:t> </a:t>
            </a:r>
            <a:r>
              <a:rPr lang="fi-FI" dirty="0" err="1" smtClean="0"/>
              <a:t>parties</a:t>
            </a:r>
            <a:r>
              <a:rPr lang="fi-FI" dirty="0" smtClean="0"/>
              <a:t> and </a:t>
            </a:r>
            <a:r>
              <a:rPr lang="fi-FI" dirty="0" err="1" smtClean="0"/>
              <a:t>other</a:t>
            </a:r>
            <a:r>
              <a:rPr lang="fi-FI" dirty="0" smtClean="0"/>
              <a:t> </a:t>
            </a:r>
            <a:r>
              <a:rPr lang="fi-FI" dirty="0" err="1" smtClean="0"/>
              <a:t>events</a:t>
            </a:r>
            <a:r>
              <a:rPr lang="fi-FI" dirty="0" smtClean="0"/>
              <a:t> </a:t>
            </a:r>
            <a:r>
              <a:rPr lang="fi-FI" dirty="0" err="1" smtClean="0"/>
              <a:t>during</a:t>
            </a:r>
            <a:r>
              <a:rPr lang="fi-FI" dirty="0" smtClean="0"/>
              <a:t> </a:t>
            </a:r>
            <a:r>
              <a:rPr lang="fi-FI" dirty="0" err="1" smtClean="0"/>
              <a:t>school</a:t>
            </a:r>
            <a:r>
              <a:rPr lang="fi-FI" dirty="0" smtClean="0"/>
              <a:t> </a:t>
            </a:r>
            <a:r>
              <a:rPr lang="fi-FI" dirty="0" err="1" smtClean="0"/>
              <a:t>year</a:t>
            </a:r>
            <a:endParaRPr lang="fi-FI" dirty="0" smtClean="0"/>
          </a:p>
          <a:p>
            <a:pPr lvl="1" eaLnBrk="1" hangingPunct="1"/>
            <a:r>
              <a:rPr lang="fi-FI" dirty="0" err="1" smtClean="0"/>
              <a:t>See</a:t>
            </a:r>
            <a:r>
              <a:rPr lang="fi-FI" dirty="0" smtClean="0"/>
              <a:t> </a:t>
            </a:r>
            <a:r>
              <a:rPr lang="fi-FI" dirty="0" err="1" smtClean="0"/>
              <a:t>more</a:t>
            </a:r>
            <a:r>
              <a:rPr lang="fi-FI" dirty="0" smtClean="0"/>
              <a:t> at </a:t>
            </a:r>
            <a:r>
              <a:rPr lang="en-GB" u="sng" dirty="0" smtClean="0">
                <a:hlinkClick r:id="rId4"/>
              </a:rPr>
              <a:t>www.esn-iac.fi</a:t>
            </a:r>
            <a:endParaRPr lang="en-GB" u="sng" dirty="0" smtClean="0"/>
          </a:p>
          <a:p>
            <a:pPr lvl="1" eaLnBrk="1" hangingPunct="1"/>
            <a:endParaRPr lang="fi-FI" dirty="0" smtClean="0"/>
          </a:p>
          <a:p>
            <a:pPr eaLnBrk="1" hangingPunct="1"/>
            <a:r>
              <a:rPr lang="fi-FI" dirty="0" smtClean="0"/>
              <a:t>In </a:t>
            </a:r>
            <a:r>
              <a:rPr lang="fi-FI" dirty="0" err="1" smtClean="0"/>
              <a:t>addition</a:t>
            </a:r>
            <a:r>
              <a:rPr lang="fi-FI" dirty="0" smtClean="0"/>
              <a:t>, </a:t>
            </a:r>
            <a:r>
              <a:rPr lang="fi-FI" dirty="0" err="1" smtClean="0"/>
              <a:t>almost</a:t>
            </a:r>
            <a:r>
              <a:rPr lang="fi-FI" dirty="0" smtClean="0"/>
              <a:t> </a:t>
            </a:r>
            <a:r>
              <a:rPr lang="fi-FI" dirty="0" err="1" smtClean="0"/>
              <a:t>every</a:t>
            </a:r>
            <a:r>
              <a:rPr lang="fi-FI" dirty="0" smtClean="0"/>
              <a:t> </a:t>
            </a:r>
            <a:r>
              <a:rPr lang="fi-FI" dirty="0" err="1" smtClean="0"/>
              <a:t>field</a:t>
            </a:r>
            <a:r>
              <a:rPr lang="fi-FI" dirty="0" smtClean="0"/>
              <a:t> of </a:t>
            </a:r>
            <a:r>
              <a:rPr lang="fi-FI" dirty="0" err="1" smtClean="0"/>
              <a:t>study</a:t>
            </a:r>
            <a:r>
              <a:rPr lang="fi-FI" dirty="0" smtClean="0"/>
              <a:t> </a:t>
            </a:r>
            <a:r>
              <a:rPr lang="fi-FI" dirty="0" err="1" smtClean="0"/>
              <a:t>has</a:t>
            </a:r>
            <a:r>
              <a:rPr lang="fi-FI" dirty="0" smtClean="0"/>
              <a:t> </a:t>
            </a:r>
            <a:r>
              <a:rPr lang="fi-FI" dirty="0" err="1" smtClean="0"/>
              <a:t>its</a:t>
            </a:r>
            <a:r>
              <a:rPr lang="fi-FI" dirty="0" smtClean="0"/>
              <a:t> </a:t>
            </a:r>
            <a:r>
              <a:rPr lang="fi-FI" dirty="0" err="1" smtClean="0"/>
              <a:t>own</a:t>
            </a:r>
            <a:r>
              <a:rPr lang="fi-FI" dirty="0" smtClean="0"/>
              <a:t> </a:t>
            </a:r>
            <a:r>
              <a:rPr lang="fi-FI" dirty="0" err="1" smtClean="0"/>
              <a:t>subsociety</a:t>
            </a:r>
            <a:endParaRPr lang="fi-FI" dirty="0" smtClean="0"/>
          </a:p>
          <a:p>
            <a:pPr lvl="1" eaLnBrk="1" hangingPunct="1"/>
            <a:r>
              <a:rPr lang="fi-FI" dirty="0" smtClean="0"/>
              <a:t>For </a:t>
            </a:r>
            <a:r>
              <a:rPr lang="fi-FI" dirty="0" err="1" smtClean="0"/>
              <a:t>example</a:t>
            </a:r>
            <a:r>
              <a:rPr lang="fi-FI" dirty="0" smtClean="0"/>
              <a:t> Turun Insinööriopiskelijat, </a:t>
            </a:r>
            <a:br>
              <a:rPr lang="fi-FI" dirty="0" smtClean="0"/>
            </a:br>
            <a:r>
              <a:rPr lang="fi-FI" dirty="0" smtClean="0"/>
              <a:t>TIO ry for engineering </a:t>
            </a:r>
            <a:r>
              <a:rPr lang="fi-FI" dirty="0" err="1" smtClean="0"/>
              <a:t>students</a:t>
            </a:r>
            <a:endParaRPr lang="fi-FI" dirty="0" smtClean="0"/>
          </a:p>
        </p:txBody>
      </p:sp>
      <p:pic>
        <p:nvPicPr>
          <p:cNvPr id="36869" name="Picture 5" descr="Tukko_maenlask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508500"/>
            <a:ext cx="2522537" cy="167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73" name="Picture 9" descr="AATU_startti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060575"/>
            <a:ext cx="2551112" cy="173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10144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1000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1000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1000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1000"/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1000"/>
                                        <p:tgtEl>
                                          <p:spTgt spid="368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1000"/>
                                        <p:tgtEl>
                                          <p:spTgt spid="368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" presetID="4" presetClass="entr" presetSubtype="3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10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ntr" presetSubtype="3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5" dur="10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908720"/>
            <a:ext cx="6552727" cy="782638"/>
          </a:xfrm>
        </p:spPr>
        <p:txBody>
          <a:bodyPr/>
          <a:lstStyle/>
          <a:p>
            <a:r>
              <a:rPr lang="en-GB" dirty="0" smtClean="0"/>
              <a:t>Services and support for outgoing students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07904" y="2132856"/>
            <a:ext cx="5258246" cy="5059362"/>
          </a:xfrm>
        </p:spPr>
        <p:txBody>
          <a:bodyPr/>
          <a:lstStyle/>
          <a:p>
            <a:r>
              <a:rPr lang="en-GB" dirty="0" smtClean="0"/>
              <a:t>The faculties’ international coordinators support the student at all phases of the exchange</a:t>
            </a:r>
          </a:p>
          <a:p>
            <a:endParaRPr lang="en-GB" dirty="0" smtClean="0"/>
          </a:p>
          <a:p>
            <a:r>
              <a:rPr lang="en-GB" dirty="0" smtClean="0"/>
              <a:t>Orientation for all outgoing students </a:t>
            </a:r>
          </a:p>
          <a:p>
            <a:pPr lvl="1"/>
            <a:r>
              <a:rPr lang="en-GB" dirty="0" smtClean="0"/>
              <a:t>In addition specific orientations organised for students going to Africa or Asia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Virtual orientation course ’</a:t>
            </a:r>
            <a:r>
              <a:rPr lang="en-GB" dirty="0" err="1" smtClean="0"/>
              <a:t>Valtteri</a:t>
            </a:r>
            <a:r>
              <a:rPr lang="en-GB" dirty="0" smtClean="0"/>
              <a:t>’ compulsory for all outgoing students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Grants for outgoing students (3</a:t>
            </a:r>
            <a:r>
              <a:rPr lang="en-GB" dirty="0" smtClean="0">
                <a:latin typeface="Andalus"/>
                <a:cs typeface="Andalus"/>
              </a:rPr>
              <a:t>-</a:t>
            </a:r>
            <a:r>
              <a:rPr lang="en-GB" dirty="0" smtClean="0"/>
              <a:t>5 months) </a:t>
            </a:r>
          </a:p>
          <a:p>
            <a:pPr lvl="1"/>
            <a:r>
              <a:rPr lang="en-GB" dirty="0" smtClean="0"/>
              <a:t>250</a:t>
            </a:r>
            <a:r>
              <a:rPr lang="en-GB" dirty="0">
                <a:latin typeface="Andalus"/>
                <a:cs typeface="Andalus"/>
              </a:rPr>
              <a:t>-</a:t>
            </a:r>
            <a:r>
              <a:rPr lang="en-GB" dirty="0" smtClean="0"/>
              <a:t>400€/month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204864"/>
            <a:ext cx="3132170" cy="3140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6873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Grp="1" noChangeArrowheads="1"/>
          </p:cNvSpPr>
          <p:nvPr>
            <p:ph type="title"/>
          </p:nvPr>
        </p:nvSpPr>
        <p:spPr>
          <a:xfrm>
            <a:off x="4283968" y="918170"/>
            <a:ext cx="3421409" cy="782638"/>
          </a:xfrm>
        </p:spPr>
        <p:txBody>
          <a:bodyPr/>
          <a:lstStyle/>
          <a:p>
            <a:pPr eaLnBrk="1" hangingPunct="1"/>
            <a:r>
              <a:rPr lang="fi-FI" dirty="0" smtClean="0"/>
              <a:t>The vision of TUAS</a:t>
            </a:r>
          </a:p>
        </p:txBody>
      </p:sp>
      <p:sp>
        <p:nvSpPr>
          <p:cNvPr id="11776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138613" y="1798638"/>
            <a:ext cx="4862512" cy="4210050"/>
          </a:xfrm>
        </p:spPr>
        <p:txBody>
          <a:bodyPr/>
          <a:lstStyle/>
          <a:p>
            <a:pPr eaLnBrk="1" hangingPunct="1"/>
            <a:r>
              <a:rPr lang="en-GB" sz="1800" dirty="0" smtClean="0"/>
              <a:t>Operate as an internationally esteemed and effective higher education institute</a:t>
            </a:r>
          </a:p>
          <a:p>
            <a:pPr eaLnBrk="1" hangingPunct="1"/>
            <a:endParaRPr lang="en-GB" sz="1800" dirty="0" smtClean="0"/>
          </a:p>
          <a:p>
            <a:pPr eaLnBrk="1" hangingPunct="1"/>
            <a:r>
              <a:rPr lang="en-GB" sz="1800" dirty="0" smtClean="0"/>
              <a:t>Have a positive impact on the professional </a:t>
            </a:r>
            <a:br>
              <a:rPr lang="en-GB" sz="1800" dirty="0" smtClean="0"/>
            </a:br>
            <a:r>
              <a:rPr lang="en-GB" sz="1800" dirty="0" smtClean="0"/>
              <a:t>development of Southwest Finland and the entire country</a:t>
            </a:r>
          </a:p>
          <a:p>
            <a:pPr eaLnBrk="1" hangingPunct="1"/>
            <a:endParaRPr lang="en-GB" sz="1800" dirty="0" smtClean="0"/>
          </a:p>
          <a:p>
            <a:pPr eaLnBrk="1" hangingPunct="1"/>
            <a:r>
              <a:rPr lang="en-GB" sz="1800" dirty="0" smtClean="0"/>
              <a:t>An active influence in regional competence co-operation and an active agent in the clusters of the area</a:t>
            </a:r>
          </a:p>
          <a:p>
            <a:pPr eaLnBrk="1" hangingPunct="1"/>
            <a:endParaRPr lang="en-GB" sz="1800" dirty="0" smtClean="0"/>
          </a:p>
          <a:p>
            <a:pPr eaLnBrk="1" hangingPunct="1"/>
            <a:r>
              <a:rPr lang="en-GB" sz="1800" dirty="0" smtClean="0"/>
              <a:t>Recognised nationally and internationally in R&amp;D projects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700808"/>
            <a:ext cx="3678433" cy="4060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39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1960" y="980728"/>
            <a:ext cx="4536504" cy="782638"/>
          </a:xfrm>
        </p:spPr>
        <p:txBody>
          <a:bodyPr/>
          <a:lstStyle/>
          <a:p>
            <a:r>
              <a:rPr lang="en-GB" dirty="0" smtClean="0"/>
              <a:t>Thank you for your interest!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36096" y="1916832"/>
            <a:ext cx="3385195" cy="1497359"/>
          </a:xfrm>
        </p:spPr>
        <p:txBody>
          <a:bodyPr/>
          <a:lstStyle/>
          <a:p>
            <a:pPr marL="0" indent="0" algn="ctr">
              <a:buNone/>
            </a:pPr>
            <a:endParaRPr lang="en-GB" b="1" dirty="0" smtClean="0"/>
          </a:p>
          <a:p>
            <a:pPr marL="0" indent="0" algn="ctr">
              <a:buNone/>
            </a:pPr>
            <a:r>
              <a:rPr lang="en-GB" sz="1400" dirty="0" smtClean="0"/>
              <a:t>Find out more about </a:t>
            </a:r>
          </a:p>
          <a:p>
            <a:pPr marL="0" indent="0" algn="ctr">
              <a:buNone/>
            </a:pPr>
            <a:r>
              <a:rPr lang="en-GB" sz="1400" dirty="0" smtClean="0"/>
              <a:t>Turku University of </a:t>
            </a:r>
          </a:p>
          <a:p>
            <a:pPr marL="0" indent="0" algn="ctr">
              <a:buNone/>
            </a:pPr>
            <a:r>
              <a:rPr lang="en-GB" sz="1400" dirty="0" smtClean="0"/>
              <a:t>Applied </a:t>
            </a:r>
            <a:r>
              <a:rPr lang="en-GB" sz="1400" dirty="0" smtClean="0"/>
              <a:t>Sciences</a:t>
            </a:r>
            <a:endParaRPr lang="en-GB" sz="1400" dirty="0" smtClean="0"/>
          </a:p>
          <a:p>
            <a:pPr marL="0" indent="0" algn="ctr">
              <a:buNone/>
            </a:pPr>
            <a:r>
              <a:rPr lang="en-GB" sz="1400" dirty="0" smtClean="0"/>
              <a:t>at </a:t>
            </a:r>
          </a:p>
          <a:p>
            <a:pPr marL="0" indent="0" algn="ctr">
              <a:buNone/>
            </a:pPr>
            <a:r>
              <a:rPr lang="en-GB" sz="1400" b="1" dirty="0" smtClean="0"/>
              <a:t>www.tuas.fi </a:t>
            </a:r>
            <a:endParaRPr lang="en-GB" sz="1400" b="1" dirty="0" smtClean="0"/>
          </a:p>
          <a:p>
            <a:pPr marL="0" indent="0" algn="ctr">
              <a:buNone/>
            </a:pPr>
            <a:endParaRPr lang="fi-FI" sz="1800" b="1" dirty="0"/>
          </a:p>
          <a:p>
            <a:pPr marL="0" indent="0" algn="ctr">
              <a:buNone/>
            </a:pPr>
            <a:r>
              <a:rPr lang="fi-FI" sz="1800" b="1" dirty="0" err="1" smtClean="0"/>
              <a:t>We</a:t>
            </a:r>
            <a:r>
              <a:rPr lang="fi-FI" sz="1800" b="1" dirty="0" smtClean="0"/>
              <a:t> </a:t>
            </a:r>
            <a:r>
              <a:rPr lang="fi-FI" sz="1800" b="1" dirty="0" err="1" smtClean="0"/>
              <a:t>welcome</a:t>
            </a:r>
            <a:r>
              <a:rPr lang="fi-FI" sz="1800" b="1" dirty="0" smtClean="0"/>
              <a:t> </a:t>
            </a:r>
            <a:r>
              <a:rPr lang="fi-FI" sz="1800" b="1" dirty="0" err="1" smtClean="0"/>
              <a:t>you</a:t>
            </a:r>
            <a:r>
              <a:rPr lang="fi-FI" sz="1800" b="1" dirty="0" smtClean="0"/>
              <a:t> to </a:t>
            </a:r>
          </a:p>
          <a:p>
            <a:pPr marL="0" indent="0" algn="ctr">
              <a:buNone/>
            </a:pPr>
            <a:r>
              <a:rPr lang="fi-FI" sz="1800" b="1" dirty="0" err="1" smtClean="0"/>
              <a:t>our</a:t>
            </a:r>
            <a:r>
              <a:rPr lang="fi-FI" sz="1800" b="1" dirty="0" smtClean="0"/>
              <a:t> </a:t>
            </a:r>
            <a:r>
              <a:rPr lang="fi-FI" sz="1800" b="1" dirty="0" err="1" smtClean="0"/>
              <a:t>teacher</a:t>
            </a:r>
            <a:r>
              <a:rPr lang="fi-FI" sz="1800" b="1" dirty="0" smtClean="0"/>
              <a:t> </a:t>
            </a:r>
            <a:r>
              <a:rPr lang="fi-FI" sz="1800" b="1" dirty="0" err="1" smtClean="0"/>
              <a:t>exchange</a:t>
            </a:r>
            <a:r>
              <a:rPr lang="fi-FI" sz="1800" b="1" dirty="0" smtClean="0"/>
              <a:t> </a:t>
            </a:r>
            <a:r>
              <a:rPr lang="fi-FI" sz="1800" b="1" dirty="0" err="1" smtClean="0"/>
              <a:t>week</a:t>
            </a:r>
            <a:r>
              <a:rPr lang="fi-FI" sz="1800" b="1" dirty="0" smtClean="0"/>
              <a:t> 11.-14.3. </a:t>
            </a:r>
            <a:r>
              <a:rPr lang="fi-FI" sz="1800" b="1" dirty="0" err="1" smtClean="0"/>
              <a:t>or</a:t>
            </a:r>
            <a:r>
              <a:rPr lang="fi-FI" sz="1800" b="1" dirty="0" smtClean="0"/>
              <a:t> </a:t>
            </a:r>
          </a:p>
          <a:p>
            <a:pPr marL="0" indent="0" algn="ctr">
              <a:buNone/>
            </a:pPr>
            <a:r>
              <a:rPr lang="fi-FI" sz="1800" b="1" dirty="0" err="1" smtClean="0"/>
              <a:t>staff</a:t>
            </a:r>
            <a:r>
              <a:rPr lang="fi-FI" sz="1800" b="1" dirty="0" smtClean="0"/>
              <a:t> </a:t>
            </a:r>
            <a:r>
              <a:rPr lang="fi-FI" sz="1800" b="1" dirty="0" err="1" smtClean="0"/>
              <a:t>exchange</a:t>
            </a:r>
            <a:r>
              <a:rPr lang="fi-FI" sz="1800" b="1" dirty="0" smtClean="0"/>
              <a:t> </a:t>
            </a:r>
            <a:r>
              <a:rPr lang="fi-FI" sz="1800" b="1" dirty="0" err="1" smtClean="0"/>
              <a:t>week</a:t>
            </a:r>
            <a:r>
              <a:rPr lang="fi-FI" sz="1800" b="1" dirty="0" smtClean="0"/>
              <a:t> </a:t>
            </a:r>
          </a:p>
          <a:p>
            <a:pPr marL="0" indent="0" algn="ctr">
              <a:buNone/>
            </a:pPr>
            <a:r>
              <a:rPr lang="fi-FI" sz="1800" b="1" dirty="0" smtClean="0"/>
              <a:t>10.-14.6.2013 </a:t>
            </a:r>
          </a:p>
          <a:p>
            <a:pPr marL="0" indent="0" algn="ctr">
              <a:buNone/>
            </a:pPr>
            <a:endParaRPr lang="en-GB" sz="1800" b="1" dirty="0" smtClean="0"/>
          </a:p>
          <a:p>
            <a:pPr marL="0" indent="0">
              <a:buNone/>
            </a:pPr>
            <a:endParaRPr lang="en-GB" sz="18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204864"/>
            <a:ext cx="5004048" cy="3336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730012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912" y="908720"/>
            <a:ext cx="4357513" cy="782638"/>
          </a:xfrm>
        </p:spPr>
        <p:txBody>
          <a:bodyPr/>
          <a:lstStyle/>
          <a:p>
            <a:r>
              <a:rPr lang="en-GB" dirty="0" smtClean="0"/>
              <a:t>Discover Southwest Finland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9912" y="1900039"/>
            <a:ext cx="4862513" cy="4210050"/>
          </a:xfrm>
        </p:spPr>
        <p:txBody>
          <a:bodyPr/>
          <a:lstStyle/>
          <a:p>
            <a:r>
              <a:rPr lang="en-GB" sz="1800" dirty="0" smtClean="0"/>
              <a:t>465 000 inhabitants</a:t>
            </a:r>
          </a:p>
          <a:p>
            <a:r>
              <a:rPr lang="en-GB" sz="1800" dirty="0" smtClean="0"/>
              <a:t>11 towns and 17 municipalities</a:t>
            </a:r>
          </a:p>
          <a:p>
            <a:endParaRPr lang="en-GB" sz="1800" dirty="0" smtClean="0"/>
          </a:p>
          <a:p>
            <a:r>
              <a:rPr lang="en-GB" sz="1800" dirty="0" smtClean="0"/>
              <a:t>Versatile economic structure:</a:t>
            </a:r>
          </a:p>
          <a:p>
            <a:pPr lvl="1"/>
            <a:r>
              <a:rPr lang="en-GB" sz="1800" dirty="0" smtClean="0"/>
              <a:t>Maritime industry</a:t>
            </a:r>
          </a:p>
          <a:p>
            <a:pPr lvl="1"/>
            <a:r>
              <a:rPr lang="en-GB" sz="1800" dirty="0" smtClean="0"/>
              <a:t>Metal industry</a:t>
            </a:r>
          </a:p>
          <a:p>
            <a:pPr lvl="1"/>
            <a:r>
              <a:rPr lang="en-GB" sz="1800" dirty="0" smtClean="0"/>
              <a:t>Electronics</a:t>
            </a:r>
          </a:p>
          <a:p>
            <a:pPr lvl="1"/>
            <a:r>
              <a:rPr lang="en-GB" sz="1800" dirty="0" smtClean="0"/>
              <a:t>Biotechnology</a:t>
            </a:r>
          </a:p>
          <a:p>
            <a:pPr lvl="1"/>
            <a:r>
              <a:rPr lang="en-GB" sz="1800" dirty="0" smtClean="0"/>
              <a:t>Agriculture</a:t>
            </a:r>
          </a:p>
          <a:p>
            <a:pPr lvl="1"/>
            <a:r>
              <a:rPr lang="en-GB" sz="1800" dirty="0" smtClean="0"/>
              <a:t>Creative industries</a:t>
            </a:r>
          </a:p>
          <a:p>
            <a:endParaRPr lang="en-GB" sz="1800" dirty="0" smtClean="0"/>
          </a:p>
          <a:p>
            <a:r>
              <a:rPr lang="en-GB" sz="1800" dirty="0" smtClean="0"/>
              <a:t>Optimal logistical location between </a:t>
            </a:r>
            <a:br>
              <a:rPr lang="en-GB" sz="1800" dirty="0" smtClean="0"/>
            </a:br>
            <a:r>
              <a:rPr lang="en-GB" sz="1800" dirty="0" smtClean="0"/>
              <a:t>East and West</a:t>
            </a:r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2548" y="3051585"/>
            <a:ext cx="1382048" cy="196941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110" y="4005064"/>
            <a:ext cx="2916430" cy="194538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982" y="1772816"/>
            <a:ext cx="2918976" cy="1947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04592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Otsikko 1"/>
          <p:cNvSpPr>
            <a:spLocks noGrp="1"/>
          </p:cNvSpPr>
          <p:nvPr>
            <p:ph type="title"/>
          </p:nvPr>
        </p:nvSpPr>
        <p:spPr>
          <a:xfrm>
            <a:off x="3995936" y="764704"/>
            <a:ext cx="4439394" cy="782638"/>
          </a:xfrm>
        </p:spPr>
        <p:txBody>
          <a:bodyPr/>
          <a:lstStyle/>
          <a:p>
            <a:r>
              <a:rPr lang="en-GB" dirty="0" smtClean="0"/>
              <a:t>  Finnish educational system</a:t>
            </a:r>
          </a:p>
        </p:txBody>
      </p:sp>
      <p:sp>
        <p:nvSpPr>
          <p:cNvPr id="3076" name="Tekstikehys 4"/>
          <p:cNvSpPr txBox="1">
            <a:spLocks noChangeArrowheads="1"/>
          </p:cNvSpPr>
          <p:nvPr/>
        </p:nvSpPr>
        <p:spPr bwMode="auto">
          <a:xfrm>
            <a:off x="4238625" y="1672804"/>
            <a:ext cx="4357688" cy="4992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en-GB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Universities </a:t>
            </a:r>
            <a:r>
              <a:rPr lang="en-GB" sz="1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of applied sciences</a:t>
            </a:r>
            <a:r>
              <a:rPr lang="en-GB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GB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en-GB" sz="1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lnSpc>
                <a:spcPct val="80000"/>
              </a:lnSpc>
              <a:buFont typeface="Arial" pitchFamily="34" charset="0"/>
              <a:buChar char="•"/>
            </a:pPr>
            <a:r>
              <a:rPr lang="en-GB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Professional higher education in </a:t>
            </a:r>
            <a:r>
              <a:rPr lang="en-GB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response to labour market </a:t>
            </a:r>
            <a:r>
              <a:rPr lang="en-GB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needs</a:t>
            </a:r>
            <a:br>
              <a:rPr lang="en-GB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en-GB" sz="1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lnSpc>
                <a:spcPct val="80000"/>
              </a:lnSpc>
              <a:buFont typeface="Arial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Admission requirement: </a:t>
            </a:r>
            <a:r>
              <a:rPr lang="en-GB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matriculation examination </a:t>
            </a:r>
            <a:r>
              <a:rPr lang="en-GB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or vocational </a:t>
            </a:r>
            <a:r>
              <a:rPr lang="en-GB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diploma</a:t>
            </a:r>
            <a:br>
              <a:rPr lang="en-GB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en-GB" sz="1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lnSpc>
                <a:spcPct val="80000"/>
              </a:lnSpc>
              <a:buFont typeface="Arial" pitchFamily="34" charset="0"/>
              <a:buChar char="•"/>
            </a:pPr>
            <a:r>
              <a:rPr lang="en-GB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Bachelor’s and Master’s degrees</a:t>
            </a:r>
          </a:p>
          <a:p>
            <a:pPr marL="285750" indent="-285750">
              <a:lnSpc>
                <a:spcPct val="80000"/>
              </a:lnSpc>
              <a:buFont typeface="Arial" pitchFamily="34" charset="0"/>
              <a:buChar char="•"/>
            </a:pPr>
            <a:endParaRPr lang="en-GB" sz="1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lnSpc>
                <a:spcPct val="80000"/>
              </a:lnSpc>
              <a:buFont typeface="Arial" pitchFamily="34" charset="0"/>
              <a:buChar char="•"/>
            </a:pPr>
            <a:endParaRPr lang="en-GB" sz="1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en-GB" sz="1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Universities</a:t>
            </a:r>
            <a:r>
              <a:rPr lang="en-GB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GB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en-GB" sz="1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lnSpc>
                <a:spcPct val="80000"/>
              </a:lnSpc>
              <a:buFont typeface="Arial" pitchFamily="34" charset="0"/>
              <a:buChar char="•"/>
            </a:pPr>
            <a:r>
              <a:rPr lang="en-GB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Focus </a:t>
            </a:r>
            <a:r>
              <a:rPr lang="en-GB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on research and education </a:t>
            </a:r>
            <a:r>
              <a:rPr lang="en-GB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based </a:t>
            </a:r>
            <a:r>
              <a:rPr lang="en-GB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on </a:t>
            </a:r>
            <a:r>
              <a:rPr lang="en-GB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research</a:t>
            </a:r>
            <a:br>
              <a:rPr lang="en-GB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en-GB" sz="1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lnSpc>
                <a:spcPct val="80000"/>
              </a:lnSpc>
              <a:buFont typeface="Arial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Admission requirement: secondary general or vocational </a:t>
            </a:r>
            <a:r>
              <a:rPr lang="en-GB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diploma</a:t>
            </a:r>
            <a:br>
              <a:rPr lang="en-GB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en-GB" sz="1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lnSpc>
                <a:spcPct val="80000"/>
              </a:lnSpc>
              <a:buFont typeface="Arial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Bachelor’s, Master’s </a:t>
            </a:r>
            <a:r>
              <a:rPr lang="en-GB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and </a:t>
            </a:r>
            <a:r>
              <a:rPr lang="en-GB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</a:t>
            </a:r>
            <a:r>
              <a:rPr lang="en-GB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octoral </a:t>
            </a:r>
            <a:r>
              <a:rPr lang="en-GB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degrees.</a:t>
            </a:r>
          </a:p>
          <a:p>
            <a:endParaRPr lang="fi-FI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104" y="1340768"/>
            <a:ext cx="3843342" cy="51801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orakulmio 1"/>
          <p:cNvSpPr/>
          <p:nvPr/>
        </p:nvSpPr>
        <p:spPr>
          <a:xfrm>
            <a:off x="2699792" y="1628800"/>
            <a:ext cx="5814364" cy="4905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ts val="2700"/>
              </a:lnSpc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en-US" sz="1800" dirty="0" smtClean="0">
                <a:solidFill>
                  <a:schemeClr val="tx2">
                    <a:lumMod val="85000"/>
                    <a:lumOff val="15000"/>
                  </a:schemeClr>
                </a:solidFill>
              </a:rPr>
              <a:t>Building upon professional education given in Turku since </a:t>
            </a:r>
            <a:r>
              <a:rPr lang="en-US" sz="1800" dirty="0">
                <a:solidFill>
                  <a:schemeClr val="tx2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800" dirty="0" smtClean="0">
                <a:solidFill>
                  <a:schemeClr val="tx2">
                    <a:lumMod val="85000"/>
                    <a:lumOff val="15000"/>
                  </a:schemeClr>
                </a:solidFill>
              </a:rPr>
              <a:t>early 19</a:t>
            </a:r>
            <a:r>
              <a:rPr lang="en-US" sz="1800" baseline="30000" dirty="0" smtClean="0">
                <a:solidFill>
                  <a:schemeClr val="tx2">
                    <a:lumMod val="85000"/>
                    <a:lumOff val="15000"/>
                  </a:schemeClr>
                </a:solidFill>
              </a:rPr>
              <a:t>th</a:t>
            </a:r>
            <a:r>
              <a:rPr lang="en-US" sz="1800" dirty="0" smtClean="0">
                <a:solidFill>
                  <a:schemeClr val="tx2">
                    <a:lumMod val="85000"/>
                    <a:lumOff val="15000"/>
                  </a:schemeClr>
                </a:solidFill>
              </a:rPr>
              <a:t> century (Nursing 1816, Art 1830, Business 1839, Technology 1849)</a:t>
            </a:r>
          </a:p>
          <a:p>
            <a:pPr marL="285750" indent="-285750">
              <a:lnSpc>
                <a:spcPts val="2700"/>
              </a:lnSpc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en-US" sz="1800" b="1" dirty="0" smtClean="0">
                <a:solidFill>
                  <a:schemeClr val="tx2">
                    <a:lumMod val="85000"/>
                    <a:lumOff val="15000"/>
                  </a:schemeClr>
                </a:solidFill>
                <a:latin typeface="Arial" charset="0"/>
                <a:cs typeface="Arial" charset="0"/>
              </a:rPr>
              <a:t>1992</a:t>
            </a:r>
            <a:r>
              <a:rPr lang="en-US" sz="1800" dirty="0" smtClean="0">
                <a:solidFill>
                  <a:schemeClr val="tx2">
                    <a:lumMod val="85000"/>
                    <a:lumOff val="15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n-US" sz="1800" dirty="0">
                <a:solidFill>
                  <a:schemeClr val="tx2">
                    <a:lumMod val="85000"/>
                    <a:lumOff val="15000"/>
                  </a:schemeClr>
                </a:solidFill>
                <a:latin typeface="Arial" charset="0"/>
                <a:cs typeface="Arial" charset="0"/>
              </a:rPr>
              <a:t>Temporary Technical Polytechnic of </a:t>
            </a:r>
            <a:r>
              <a:rPr lang="en-US" sz="1800" dirty="0" smtClean="0">
                <a:solidFill>
                  <a:schemeClr val="tx2">
                    <a:lumMod val="85000"/>
                    <a:lumOff val="15000"/>
                  </a:schemeClr>
                </a:solidFill>
                <a:latin typeface="Arial" charset="0"/>
                <a:cs typeface="Arial" charset="0"/>
              </a:rPr>
              <a:t>Turku started its operations</a:t>
            </a:r>
          </a:p>
          <a:p>
            <a:pPr marL="285750" indent="-285750">
              <a:lnSpc>
                <a:spcPts val="2700"/>
              </a:lnSpc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en-US" sz="1800" b="1" dirty="0" smtClean="0">
                <a:solidFill>
                  <a:schemeClr val="tx2">
                    <a:lumMod val="85000"/>
                    <a:lumOff val="15000"/>
                  </a:schemeClr>
                </a:solidFill>
                <a:latin typeface="Arial" charset="0"/>
                <a:cs typeface="Arial" charset="0"/>
              </a:rPr>
              <a:t>1996</a:t>
            </a:r>
            <a:r>
              <a:rPr lang="en-US" sz="1800" dirty="0" smtClean="0">
                <a:solidFill>
                  <a:schemeClr val="tx2">
                    <a:lumMod val="85000"/>
                    <a:lumOff val="15000"/>
                  </a:schemeClr>
                </a:solidFill>
                <a:latin typeface="Arial" charset="0"/>
                <a:cs typeface="Arial" charset="0"/>
              </a:rPr>
              <a:t> Multidisciplinary </a:t>
            </a:r>
            <a:r>
              <a:rPr lang="en-US" sz="1800" dirty="0">
                <a:solidFill>
                  <a:schemeClr val="tx1"/>
                </a:solidFill>
                <a:latin typeface="Arial" charset="0"/>
                <a:cs typeface="Arial" charset="0"/>
              </a:rPr>
              <a:t>Polytechnic </a:t>
            </a:r>
            <a:r>
              <a:rPr lang="en-US" sz="18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founded</a:t>
            </a:r>
          </a:p>
          <a:p>
            <a:pPr marL="285750" indent="-285750">
              <a:lnSpc>
                <a:spcPts val="2700"/>
              </a:lnSpc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en-US" sz="1800" b="1" dirty="0" smtClean="0">
                <a:solidFill>
                  <a:schemeClr val="tx2">
                    <a:lumMod val="85000"/>
                    <a:lumOff val="15000"/>
                  </a:schemeClr>
                </a:solidFill>
                <a:latin typeface="Arial" charset="0"/>
                <a:cs typeface="Arial" charset="0"/>
              </a:rPr>
              <a:t>2005</a:t>
            </a:r>
            <a:r>
              <a:rPr lang="en-US" sz="1800" dirty="0" smtClean="0">
                <a:solidFill>
                  <a:schemeClr val="tx2">
                    <a:lumMod val="85000"/>
                    <a:lumOff val="15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n-US" sz="1800" dirty="0">
                <a:solidFill>
                  <a:schemeClr val="tx2">
                    <a:lumMod val="85000"/>
                    <a:lumOff val="15000"/>
                  </a:schemeClr>
                </a:solidFill>
                <a:latin typeface="Arial" charset="0"/>
                <a:cs typeface="Arial" charset="0"/>
              </a:rPr>
              <a:t>Master’s degrees at </a:t>
            </a:r>
            <a:r>
              <a:rPr lang="en-US" sz="1800" dirty="0" smtClean="0">
                <a:solidFill>
                  <a:schemeClr val="tx2">
                    <a:lumMod val="85000"/>
                    <a:lumOff val="15000"/>
                  </a:schemeClr>
                </a:solidFill>
                <a:latin typeface="Arial" charset="0"/>
                <a:cs typeface="Arial" charset="0"/>
              </a:rPr>
              <a:t>universities </a:t>
            </a:r>
            <a:r>
              <a:rPr lang="en-US" sz="1800" dirty="0">
                <a:solidFill>
                  <a:schemeClr val="tx2">
                    <a:lumMod val="85000"/>
                    <a:lumOff val="15000"/>
                  </a:schemeClr>
                </a:solidFill>
                <a:latin typeface="Arial" charset="0"/>
                <a:cs typeface="Arial" charset="0"/>
              </a:rPr>
              <a:t>of </a:t>
            </a:r>
            <a:r>
              <a:rPr lang="en-US" sz="1800" dirty="0" smtClean="0">
                <a:solidFill>
                  <a:schemeClr val="tx2">
                    <a:lumMod val="85000"/>
                    <a:lumOff val="15000"/>
                  </a:schemeClr>
                </a:solidFill>
                <a:latin typeface="Arial" charset="0"/>
                <a:cs typeface="Arial" charset="0"/>
              </a:rPr>
              <a:t>applied sciences begin</a:t>
            </a:r>
          </a:p>
          <a:p>
            <a:pPr marL="285750" indent="-285750">
              <a:lnSpc>
                <a:spcPts val="2700"/>
              </a:lnSpc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en-US" sz="1800" b="1" dirty="0" smtClean="0">
                <a:solidFill>
                  <a:schemeClr val="tx2">
                    <a:lumMod val="85000"/>
                    <a:lumOff val="15000"/>
                  </a:schemeClr>
                </a:solidFill>
                <a:latin typeface="Arial" charset="0"/>
                <a:cs typeface="Arial" charset="0"/>
              </a:rPr>
              <a:t>2010</a:t>
            </a:r>
            <a:r>
              <a:rPr lang="en-US" sz="1800" dirty="0" smtClean="0">
                <a:solidFill>
                  <a:schemeClr val="tx2">
                    <a:lumMod val="85000"/>
                    <a:lumOff val="15000"/>
                  </a:schemeClr>
                </a:solidFill>
                <a:latin typeface="Arial" charset="0"/>
                <a:cs typeface="Arial" charset="0"/>
              </a:rPr>
              <a:t> TUAS </a:t>
            </a:r>
            <a:r>
              <a:rPr lang="en-US" sz="1800" dirty="0">
                <a:solidFill>
                  <a:schemeClr val="tx2">
                    <a:lumMod val="85000"/>
                    <a:lumOff val="15000"/>
                  </a:schemeClr>
                </a:solidFill>
                <a:latin typeface="Arial" charset="0"/>
                <a:cs typeface="Arial" charset="0"/>
              </a:rPr>
              <a:t>passed the audit of </a:t>
            </a:r>
            <a:r>
              <a:rPr lang="en-US" sz="1800" dirty="0" smtClean="0">
                <a:solidFill>
                  <a:schemeClr val="tx2">
                    <a:lumMod val="85000"/>
                    <a:lumOff val="15000"/>
                  </a:schemeClr>
                </a:solidFill>
                <a:latin typeface="Arial" charset="0"/>
                <a:cs typeface="Arial" charset="0"/>
              </a:rPr>
              <a:t>the quality </a:t>
            </a:r>
            <a:r>
              <a:rPr lang="en-US" sz="1800" dirty="0">
                <a:solidFill>
                  <a:schemeClr val="tx2">
                    <a:lumMod val="85000"/>
                    <a:lumOff val="15000"/>
                  </a:schemeClr>
                </a:solidFill>
                <a:latin typeface="Arial" charset="0"/>
                <a:cs typeface="Arial" charset="0"/>
              </a:rPr>
              <a:t>assurance </a:t>
            </a:r>
            <a:r>
              <a:rPr lang="en-US" sz="1800" dirty="0" smtClean="0">
                <a:solidFill>
                  <a:schemeClr val="tx2">
                    <a:lumMod val="85000"/>
                    <a:lumOff val="15000"/>
                  </a:schemeClr>
                </a:solidFill>
                <a:latin typeface="Arial" charset="0"/>
                <a:cs typeface="Arial" charset="0"/>
              </a:rPr>
              <a:t>system conducted by </a:t>
            </a:r>
            <a:r>
              <a:rPr lang="en-US" sz="1800" i="1" dirty="0">
                <a:solidFill>
                  <a:schemeClr val="tx1"/>
                </a:solidFill>
              </a:rPr>
              <a:t>Finnish Higher Education Evaluation </a:t>
            </a:r>
            <a:r>
              <a:rPr lang="en-US" sz="1800" i="1" dirty="0" smtClean="0">
                <a:solidFill>
                  <a:schemeClr val="tx1"/>
                </a:solidFill>
              </a:rPr>
              <a:t>Council </a:t>
            </a:r>
            <a:r>
              <a:rPr lang="en-US" sz="1800" dirty="0" smtClean="0">
                <a:solidFill>
                  <a:schemeClr val="tx1"/>
                </a:solidFill>
                <a:hlinkClick r:id="rId3"/>
              </a:rPr>
              <a:t>www.finheec.fi</a:t>
            </a:r>
            <a:endParaRPr lang="en-US" sz="1800" dirty="0" smtClean="0">
              <a:solidFill>
                <a:schemeClr val="tx1"/>
              </a:solidFill>
            </a:endParaRPr>
          </a:p>
          <a:p>
            <a:pPr marL="285750" indent="-285750">
              <a:lnSpc>
                <a:spcPts val="2700"/>
              </a:lnSpc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en-US" sz="18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2014</a:t>
            </a:r>
            <a:r>
              <a:rPr lang="en-US" sz="18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TUAS incorporates a limited liability company</a:t>
            </a:r>
            <a:endParaRPr lang="en-US" sz="1800" dirty="0" smtClean="0">
              <a:solidFill>
                <a:schemeClr val="tx2">
                  <a:lumMod val="85000"/>
                  <a:lumOff val="15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8195" name="Suorakulmio 2"/>
          <p:cNvSpPr>
            <a:spLocks noChangeArrowheads="1"/>
          </p:cNvSpPr>
          <p:nvPr/>
        </p:nvSpPr>
        <p:spPr bwMode="auto">
          <a:xfrm>
            <a:off x="2667050" y="900764"/>
            <a:ext cx="5733826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 b="1" dirty="0" smtClean="0">
                <a:solidFill>
                  <a:schemeClr val="tx1"/>
                </a:solidFill>
              </a:rPr>
              <a:t>Turku University of Applied Sciences</a:t>
            </a:r>
            <a:endParaRPr lang="en-GB" sz="2400" b="1" strike="sngStrike" dirty="0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014" y="2564904"/>
            <a:ext cx="2108634" cy="210863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3347864" y="764704"/>
            <a:ext cx="5221288" cy="782637"/>
          </a:xfrm>
        </p:spPr>
        <p:txBody>
          <a:bodyPr/>
          <a:lstStyle/>
          <a:p>
            <a:pPr>
              <a:defRPr/>
            </a:pPr>
            <a:r>
              <a:rPr lang="fi-FI" dirty="0" smtClean="0">
                <a:latin typeface="+mn-lt"/>
              </a:rPr>
              <a:t>RDI in 2011</a:t>
            </a:r>
            <a:endParaRPr lang="fi-FI" dirty="0">
              <a:latin typeface="+mn-lt"/>
            </a:endParaRPr>
          </a:p>
        </p:txBody>
      </p:sp>
      <p:sp>
        <p:nvSpPr>
          <p:cNvPr id="34819" name="Sisällön paikkamerkki 2"/>
          <p:cNvSpPr>
            <a:spLocks noGrp="1"/>
          </p:cNvSpPr>
          <p:nvPr>
            <p:ph idx="1"/>
          </p:nvPr>
        </p:nvSpPr>
        <p:spPr>
          <a:xfrm>
            <a:off x="3347864" y="1628800"/>
            <a:ext cx="5544616" cy="4845050"/>
          </a:xfrm>
        </p:spPr>
        <p:txBody>
          <a:bodyPr/>
          <a:lstStyle/>
          <a:p>
            <a:pPr>
              <a:buFontTx/>
              <a:buNone/>
            </a:pPr>
            <a:r>
              <a:rPr lang="en-GB" sz="1800" dirty="0" smtClean="0">
                <a:solidFill>
                  <a:srgbClr val="000000"/>
                </a:solidFill>
              </a:rPr>
              <a:t>RDI combines learning with creating and implementing new knowledge (innovation pedagogy)</a:t>
            </a:r>
          </a:p>
          <a:p>
            <a:pPr>
              <a:buFontTx/>
              <a:buNone/>
            </a:pPr>
            <a:endParaRPr lang="en-GB" sz="1400" dirty="0" smtClean="0"/>
          </a:p>
          <a:p>
            <a:r>
              <a:rPr lang="en-GB" sz="1800" dirty="0" smtClean="0"/>
              <a:t>300 ongoing projects (of which 40 international) </a:t>
            </a:r>
          </a:p>
          <a:p>
            <a:r>
              <a:rPr lang="en-GB" sz="1800" dirty="0" smtClean="0"/>
              <a:t>More than 150 new projects each year</a:t>
            </a:r>
          </a:p>
          <a:p>
            <a:r>
              <a:rPr lang="en-GB" sz="1800" dirty="0" smtClean="0"/>
              <a:t>External funding EUR 6 million </a:t>
            </a:r>
          </a:p>
          <a:p>
            <a:r>
              <a:rPr lang="en-GB" sz="1800" dirty="0" smtClean="0"/>
              <a:t>Total expenses EUR 12 million</a:t>
            </a:r>
          </a:p>
          <a:p>
            <a:endParaRPr lang="en-GB" sz="1800" dirty="0" smtClean="0"/>
          </a:p>
          <a:p>
            <a:r>
              <a:rPr lang="en-GB" sz="1800" dirty="0" smtClean="0"/>
              <a:t>68 000 credits by students</a:t>
            </a:r>
          </a:p>
          <a:p>
            <a:r>
              <a:rPr lang="en-GB" sz="1800" dirty="0" smtClean="0"/>
              <a:t>200 person-years by teachers, students, researchers or project staff</a:t>
            </a:r>
          </a:p>
          <a:p>
            <a:r>
              <a:rPr lang="en-GB" sz="1800" noProof="1" smtClean="0"/>
              <a:t>350 publications by TUAS staff</a:t>
            </a:r>
          </a:p>
          <a:p>
            <a:pPr lvl="1">
              <a:buFontTx/>
              <a:buNone/>
            </a:pPr>
            <a:endParaRPr lang="en-GB" sz="1500" dirty="0" smtClean="0">
              <a:hlinkClick r:id="rId3"/>
            </a:endParaRPr>
          </a:p>
          <a:p>
            <a:pPr lvl="1">
              <a:buFontTx/>
              <a:buNone/>
            </a:pPr>
            <a:r>
              <a:rPr lang="en-GB" sz="1800" dirty="0" smtClean="0">
                <a:hlinkClick r:id="rId3"/>
              </a:rPr>
              <a:t>www.tuas.fi/rd</a:t>
            </a:r>
            <a:endParaRPr lang="en-GB" sz="1800" dirty="0" smtClean="0"/>
          </a:p>
          <a:p>
            <a:pPr lvl="1"/>
            <a:endParaRPr lang="en-GB" sz="1500" dirty="0" smtClean="0"/>
          </a:p>
          <a:p>
            <a:pPr>
              <a:buFontTx/>
              <a:buNone/>
            </a:pPr>
            <a:endParaRPr lang="en-GB" sz="1800" dirty="0" smtClean="0"/>
          </a:p>
        </p:txBody>
      </p:sp>
      <p:pic>
        <p:nvPicPr>
          <p:cNvPr id="34820" name="Picture 9" descr="R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2428875"/>
            <a:ext cx="2357438" cy="23574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1263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643313" y="714375"/>
            <a:ext cx="5221287" cy="782638"/>
          </a:xfrm>
        </p:spPr>
        <p:txBody>
          <a:bodyPr/>
          <a:lstStyle/>
          <a:p>
            <a:pPr eaLnBrk="1" hangingPunct="1"/>
            <a:r>
              <a:rPr lang="en-GB" dirty="0" smtClean="0"/>
              <a:t>TUAS today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35896" y="1412776"/>
            <a:ext cx="5214937" cy="5256584"/>
          </a:xfrm>
        </p:spPr>
        <p:txBody>
          <a:bodyPr/>
          <a:lstStyle/>
          <a:p>
            <a:pPr eaLnBrk="1" hangingPunct="1">
              <a:lnSpc>
                <a:spcPts val="1000"/>
              </a:lnSpc>
              <a:spcBef>
                <a:spcPts val="0"/>
              </a:spcBef>
              <a:buFontTx/>
              <a:buNone/>
              <a:defRPr/>
            </a:pPr>
            <a:endParaRPr lang="en-GB" sz="1800" dirty="0" smtClean="0"/>
          </a:p>
          <a:p>
            <a:pPr marL="342900" lvl="1" indent="-342900" eaLnBrk="1" hangingPunct="1">
              <a:buFontTx/>
              <a:buChar char="•"/>
              <a:defRPr/>
            </a:pPr>
            <a:r>
              <a:rPr lang="en-GB" sz="1800" dirty="0" smtClean="0"/>
              <a:t>9 500 students – one of the biggest universities of applied sciences in Finland </a:t>
            </a:r>
          </a:p>
          <a:p>
            <a:pPr marL="342900" lvl="1" indent="-342900" eaLnBrk="1" hangingPunct="1">
              <a:buFontTx/>
              <a:buChar char="•"/>
              <a:defRPr/>
            </a:pPr>
            <a:endParaRPr lang="en-GB" sz="1800" dirty="0" smtClean="0"/>
          </a:p>
          <a:p>
            <a:pPr marL="342900" lvl="1" indent="-342900" eaLnBrk="1" hangingPunct="1">
              <a:buFontTx/>
              <a:buChar char="•"/>
              <a:defRPr/>
            </a:pPr>
            <a:r>
              <a:rPr lang="en-GB" sz="1800" dirty="0" smtClean="0"/>
              <a:t>Over 30 Bachelor’s degree programmes and 13 Master’s programmes</a:t>
            </a:r>
          </a:p>
          <a:p>
            <a:pPr marL="342900" lvl="1" indent="-342900" eaLnBrk="1" hangingPunct="1">
              <a:buFontTx/>
              <a:buChar char="•"/>
              <a:defRPr/>
            </a:pPr>
            <a:endParaRPr lang="en-GB" sz="1800" dirty="0" smtClean="0"/>
          </a:p>
          <a:p>
            <a:pPr marL="342900" lvl="1" indent="-342900" eaLnBrk="1" hangingPunct="1">
              <a:buFontTx/>
              <a:buChar char="•"/>
              <a:defRPr/>
            </a:pPr>
            <a:r>
              <a:rPr lang="en-GB" sz="1800" dirty="0" smtClean="0"/>
              <a:t>Attractive amongst applicants: </a:t>
            </a:r>
            <a:br>
              <a:rPr lang="en-GB" sz="1800" dirty="0" smtClean="0"/>
            </a:br>
            <a:r>
              <a:rPr lang="en-GB" sz="1800" dirty="0" smtClean="0"/>
              <a:t>5 applicants/study place</a:t>
            </a:r>
          </a:p>
          <a:p>
            <a:pPr marL="342900" lvl="1" indent="-342900" eaLnBrk="1" hangingPunct="1">
              <a:lnSpc>
                <a:spcPts val="1000"/>
              </a:lnSpc>
              <a:spcBef>
                <a:spcPts val="0"/>
              </a:spcBef>
              <a:buFontTx/>
              <a:buChar char="•"/>
              <a:defRPr/>
            </a:pPr>
            <a:endParaRPr lang="en-GB" sz="1800" dirty="0" smtClean="0"/>
          </a:p>
          <a:p>
            <a:pPr eaLnBrk="1" hangingPunct="1">
              <a:lnSpc>
                <a:spcPts val="1000"/>
              </a:lnSpc>
              <a:spcBef>
                <a:spcPts val="0"/>
              </a:spcBef>
              <a:defRPr/>
            </a:pPr>
            <a:endParaRPr lang="en-GB" sz="1800" dirty="0" smtClean="0"/>
          </a:p>
          <a:p>
            <a:pPr eaLnBrk="1" hangingPunct="1">
              <a:defRPr/>
            </a:pPr>
            <a:r>
              <a:rPr lang="en-GB" sz="1800" dirty="0" smtClean="0"/>
              <a:t>Ca. 75% of TUAS graduates find employment in Southwest Finland</a:t>
            </a:r>
          </a:p>
          <a:p>
            <a:pPr eaLnBrk="1" hangingPunct="1">
              <a:lnSpc>
                <a:spcPts val="1000"/>
              </a:lnSpc>
              <a:spcBef>
                <a:spcPts val="0"/>
              </a:spcBef>
              <a:defRPr/>
            </a:pPr>
            <a:endParaRPr lang="en-GB" sz="1800" dirty="0" smtClean="0"/>
          </a:p>
          <a:p>
            <a:pPr eaLnBrk="1" hangingPunct="1">
              <a:defRPr/>
            </a:pPr>
            <a:r>
              <a:rPr lang="en-GB" sz="1800" dirty="0" smtClean="0"/>
              <a:t>A significant expert organisation with 800 employees</a:t>
            </a:r>
            <a:br>
              <a:rPr lang="en-GB" sz="1800" dirty="0" smtClean="0"/>
            </a:br>
            <a:endParaRPr lang="en-GB" sz="1800" dirty="0" smtClean="0"/>
          </a:p>
          <a:p>
            <a:pPr eaLnBrk="1" hangingPunct="1">
              <a:defRPr/>
            </a:pPr>
            <a:r>
              <a:rPr lang="en-GB" sz="1800" dirty="0" smtClean="0"/>
              <a:t>TUAS coordinates or acts as a partner in nearly 300 RDI projects</a:t>
            </a:r>
          </a:p>
          <a:p>
            <a:pPr eaLnBrk="1" hangingPunct="1">
              <a:defRPr/>
            </a:pPr>
            <a:endParaRPr lang="en-GB" sz="1800" dirty="0" smtClean="0"/>
          </a:p>
          <a:p>
            <a:pPr lvl="1" eaLnBrk="1" hangingPunct="1">
              <a:defRPr/>
            </a:pPr>
            <a:endParaRPr lang="en-GB" sz="1800" dirty="0" smtClean="0"/>
          </a:p>
          <a:p>
            <a:pPr eaLnBrk="1" hangingPunct="1">
              <a:defRPr/>
            </a:pPr>
            <a:endParaRPr lang="en-GB" sz="1800" dirty="0" smtClean="0"/>
          </a:p>
        </p:txBody>
      </p:sp>
      <p:pic>
        <p:nvPicPr>
          <p:cNvPr id="5" name="Picture 4" descr="C:\Users\talaakso\Desktop\5621431134_8b4d6933b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2825236" cy="4242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7977" y="1098752"/>
            <a:ext cx="3960440" cy="782638"/>
          </a:xfrm>
        </p:spPr>
        <p:txBody>
          <a:bodyPr/>
          <a:lstStyle/>
          <a:p>
            <a:r>
              <a:rPr lang="en-GB" dirty="0" smtClean="0"/>
              <a:t>Faculties and locations</a:t>
            </a:r>
            <a:endParaRPr lang="en-GB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61939" y="2348880"/>
            <a:ext cx="4156075" cy="347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en-GB" sz="1800" dirty="0" smtClean="0"/>
              <a:t>Life Sciences and Business</a:t>
            </a:r>
          </a:p>
          <a:p>
            <a:pPr eaLnBrk="1" hangingPunct="1"/>
            <a:r>
              <a:rPr lang="en-GB" sz="1800" dirty="0" smtClean="0"/>
              <a:t>Well-being Services</a:t>
            </a:r>
          </a:p>
          <a:p>
            <a:pPr eaLnBrk="1" hangingPunct="1"/>
            <a:r>
              <a:rPr lang="en-GB" sz="1800" dirty="0" smtClean="0"/>
              <a:t>Arts Academy</a:t>
            </a:r>
          </a:p>
          <a:p>
            <a:pPr eaLnBrk="1" hangingPunct="1"/>
            <a:r>
              <a:rPr lang="en-GB" sz="1800" dirty="0" smtClean="0"/>
              <a:t>Technology, Environment</a:t>
            </a:r>
            <a:br>
              <a:rPr lang="en-GB" sz="1800" dirty="0" smtClean="0"/>
            </a:br>
            <a:r>
              <a:rPr lang="en-GB" sz="1800" dirty="0" smtClean="0"/>
              <a:t>and Business</a:t>
            </a:r>
          </a:p>
          <a:p>
            <a:pPr eaLnBrk="1" hangingPunct="1"/>
            <a:r>
              <a:rPr lang="en-GB" sz="1800" dirty="0" smtClean="0"/>
              <a:t>Health Care</a:t>
            </a:r>
          </a:p>
          <a:p>
            <a:pPr eaLnBrk="1" hangingPunct="1"/>
            <a:r>
              <a:rPr lang="en-GB" sz="1800" dirty="0" smtClean="0"/>
              <a:t>Telecommunication and </a:t>
            </a:r>
            <a:br>
              <a:rPr lang="en-GB" sz="1800" dirty="0" smtClean="0"/>
            </a:br>
            <a:r>
              <a:rPr lang="en-GB" sz="1800" dirty="0" smtClean="0"/>
              <a:t>e-Business</a:t>
            </a:r>
          </a:p>
          <a:p>
            <a:pPr eaLnBrk="1" hangingPunct="1"/>
            <a:endParaRPr lang="en-GB" sz="1800" dirty="0" smtClean="0"/>
          </a:p>
          <a:p>
            <a:pPr eaLnBrk="1" hangingPunct="1"/>
            <a:r>
              <a:rPr lang="en-GB" sz="1800" dirty="0" smtClean="0"/>
              <a:t>Development and Administration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9390" y="1071111"/>
            <a:ext cx="4364610" cy="477939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1196752"/>
            <a:ext cx="1968500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479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TUAS organisation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916831"/>
            <a:ext cx="8172400" cy="4011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429582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lvopohja_suomi">
  <a:themeElements>
    <a:clrScheme name="Kalvopohja_suom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lvopohja_suom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Kalvopohja_suom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lvopohja_suomi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lvopohja_suomi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lvopohja_suomi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lvopohja_suomi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lvopohja_suomi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lvopohja_suomi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lvopohja_suomi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lvopohja_suomi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lvopohja_suomi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lvopohja_suomi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lvopohja_suomi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Prosessi_x002f_toiminta xmlns="55fecc1c-9216-4c8b-8901-d933a3a82a3f">Viestintä</Prosessi_x002f_toiminta>
    <Julkisuus xmlns="23a2fba3-87fb-42d1-bad1-f4f6bc2053a4">Julkinen</Julkisuus>
    <PublishingExpirationDate xmlns="http://schemas.microsoft.com/sharepoint/v3" xsi:nil="true"/>
    <PublishingStartDate xmlns="http://schemas.microsoft.com/sharepoint/v3" xsi:nil="true"/>
    <Dokumenttityyppi xmlns="23a2fba3-87fb-42d1-bad1-f4f6bc2053a4">Esitys</Dokumenttityyppi>
    <Vuosi xmlns="23a2fba3-87fb-42d1-bad1-f4f6bc2053a4">2012</Vuosi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Asiakirja" ma:contentTypeID="0x010100549C9C6CA1CBB246B504F29BE17372E7" ma:contentTypeVersion="16" ma:contentTypeDescription="Luo uusi asiakirja." ma:contentTypeScope="" ma:versionID="8d74991337e5bafde69186d6004bce9a">
  <xsd:schema xmlns:xsd="http://www.w3.org/2001/XMLSchema" xmlns:p="http://schemas.microsoft.com/office/2006/metadata/properties" xmlns:ns1="http://schemas.microsoft.com/sharepoint/v3" xmlns:ns2="23a2fba3-87fb-42d1-bad1-f4f6bc2053a4" xmlns:ns3="55fecc1c-9216-4c8b-8901-d933a3a82a3f" targetNamespace="http://schemas.microsoft.com/office/2006/metadata/properties" ma:root="true" ma:fieldsID="76dc61ab97909d6c985f2f374928bf5c" ns1:_="" ns2:_="" ns3:_="">
    <xsd:import namespace="http://schemas.microsoft.com/sharepoint/v3"/>
    <xsd:import namespace="23a2fba3-87fb-42d1-bad1-f4f6bc2053a4"/>
    <xsd:import namespace="55fecc1c-9216-4c8b-8901-d933a3a82a3f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Dokumenttityyppi"/>
                <xsd:element ref="ns2:Julkisuus"/>
                <xsd:element ref="ns3:Prosessi_x002f_toiminta"/>
                <xsd:element ref="ns2:Vuosi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Ajoituksen alkamispäivämäärä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Ajoituksen päättymispäivämäärä" ma:description="" ma:hidden="true" ma:internalName="PublishingExpirationDate">
      <xsd:simpleType>
        <xsd:restriction base="dms:Unknown"/>
      </xsd:simpleType>
    </xsd:element>
  </xsd:schema>
  <xsd:schema xmlns:xsd="http://www.w3.org/2001/XMLSchema" xmlns:dms="http://schemas.microsoft.com/office/2006/documentManagement/types" targetNamespace="23a2fba3-87fb-42d1-bad1-f4f6bc2053a4" elementFormDefault="qualified">
    <xsd:import namespace="http://schemas.microsoft.com/office/2006/documentManagement/types"/>
    <xsd:element name="Dokumenttityyppi" ma:index="10" ma:displayName="Dokumenttityyppi" ma:format="Dropdown" ma:internalName="Dokumenttityyppi">
      <xsd:simpleType>
        <xsd:restriction base="dms:Choice">
          <xsd:enumeration value="Anomus"/>
          <xsd:enumeration value="Esite"/>
          <xsd:enumeration value="Esitys"/>
          <xsd:enumeration value="Esityslista"/>
          <xsd:enumeration value="Hakemus"/>
          <xsd:enumeration value="Kutsu"/>
          <xsd:enumeration value="Lausunto"/>
          <xsd:enumeration value="Lausuntopyyntö"/>
          <xsd:enumeration value="Lehti-ilmoitus"/>
          <xsd:enumeration value="Lomake"/>
          <xsd:enumeration value="Mainos"/>
          <xsd:enumeration value="Mediatiedote"/>
          <xsd:enumeration value="Mediakutsu"/>
          <xsd:enumeration value="Muistio"/>
          <xsd:enumeration value="Muu asiakirja"/>
          <xsd:enumeration value="Ohje"/>
          <xsd:enumeration value="Opetusmateriaali"/>
          <xsd:enumeration value="Projektin asetuskirje"/>
          <xsd:enumeration value="Projektin esiselvitysraportti"/>
          <xsd:enumeration value="Projektin väliraportti"/>
          <xsd:enumeration value="Projektin loppuraportti"/>
          <xsd:enumeration value="Päätös (kaupungin viranhaltijan päätös)"/>
          <xsd:enumeration value="Päätös (ulkoisen org./henkilön päätös)"/>
          <xsd:enumeration value="Pöytäkirja"/>
          <xsd:enumeration value="Raportti"/>
          <xsd:enumeration value="Reklamaatio"/>
          <xsd:enumeration value="Selvitys"/>
          <xsd:enumeration value="Sopimus"/>
          <xsd:enumeration value="Suunnitelma"/>
          <xsd:enumeration value="Tarjous"/>
          <xsd:enumeration value="Tarjouspyyntö"/>
          <xsd:enumeration value="Tiedote"/>
          <xsd:enumeration value="Tilasto"/>
          <xsd:enumeration value="Tilaus"/>
          <xsd:enumeration value="Toimintakertomus"/>
          <xsd:enumeration value="Toimintasuunnitelma"/>
          <xsd:enumeration value="Yhteenveto"/>
        </xsd:restriction>
      </xsd:simpleType>
    </xsd:element>
    <xsd:element name="Julkisuus" ma:index="11" ma:displayName="Julkisuus" ma:default="Julkinen" ma:format="Dropdown" ma:internalName="Julkisuus">
      <xsd:simpleType>
        <xsd:restriction base="dms:Choice">
          <xsd:enumeration value="Julkinen"/>
          <xsd:enumeration value="Sisäinen"/>
          <xsd:enumeration value="Salainen"/>
        </xsd:restriction>
      </xsd:simpleType>
    </xsd:element>
    <xsd:element name="Vuosi" ma:index="13" ma:displayName="Vuosi" ma:default="2012" ma:format="RadioButtons" ma:internalName="Vuosi">
      <xsd:simpleType>
        <xsd:restriction base="dms:Choice">
          <xsd:enumeration value="2008"/>
          <xsd:enumeration value="2009"/>
          <xsd:enumeration value="2010"/>
          <xsd:enumeration value="2011"/>
          <xsd:enumeration value="2012"/>
          <xsd:enumeration value="2013"/>
        </xsd:restriction>
      </xsd:simpleType>
    </xsd:element>
  </xsd:schema>
  <xsd:schema xmlns:xsd="http://www.w3.org/2001/XMLSchema" xmlns:dms="http://schemas.microsoft.com/office/2006/documentManagement/types" targetNamespace="55fecc1c-9216-4c8b-8901-d933a3a82a3f" elementFormDefault="qualified">
    <xsd:import namespace="http://schemas.microsoft.com/office/2006/documentManagement/types"/>
    <xsd:element name="Prosessi_x002f_toiminta" ma:index="12" ma:displayName="Prosessi/toiminta" ma:format="RadioButtons" ma:internalName="Prosessi_x002f_toiminta">
      <xsd:simpleType>
        <xsd:restriction base="dms:Choice">
          <xsd:enumeration value="Strategia"/>
          <xsd:enumeration value="Toiminnan ohjaus"/>
          <xsd:enumeration value="Talouspalvelut"/>
          <xsd:enumeration value="Hankinnat"/>
          <xsd:enumeration value="Viestintä"/>
          <xsd:enumeration value="Markkinointi"/>
          <xsd:enumeration value="Asiakashallinta"/>
          <xsd:enumeration value="Päätöksenteko ja asianhallinta"/>
          <xsd:enumeration value="Henkilöstöpalvelut"/>
          <xsd:enumeration value="Kirjasto"/>
          <xsd:enumeration value="IT-palvelut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Sisältölaji" ma:readOnly="true"/>
        <xsd:element ref="dc:title" maxOccurs="1" ma:index="4" ma:displayName="Otsikk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E307A48-75D9-450A-AAAC-1ECCCC4DEB33}">
  <ds:schemaRefs>
    <ds:schemaRef ds:uri="http://purl.org/dc/dcmitype/"/>
    <ds:schemaRef ds:uri="http://www.w3.org/XML/1998/namespace"/>
    <ds:schemaRef ds:uri="http://purl.org/dc/elements/1.1/"/>
    <ds:schemaRef ds:uri="23a2fba3-87fb-42d1-bad1-f4f6bc2053a4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55fecc1c-9216-4c8b-8901-d933a3a82a3f"/>
    <ds:schemaRef ds:uri="http://schemas.microsoft.com/sharepoint/v3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92743F2F-11BC-4714-AC67-10ACE272231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23a2fba3-87fb-42d1-bad1-f4f6bc2053a4"/>
    <ds:schemaRef ds:uri="55fecc1c-9216-4c8b-8901-d933a3a82a3f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7A500B44-5FCC-4F49-985A-45E5A29385E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TUAS</Template>
  <TotalTime>64667</TotalTime>
  <Words>749</Words>
  <Application>Microsoft Office PowerPoint</Application>
  <PresentationFormat>On-screen Show (4:3)</PresentationFormat>
  <Paragraphs>233</Paragraphs>
  <Slides>24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Kalvopohja_suomi</vt:lpstr>
      <vt:lpstr>Discover New Opportunities </vt:lpstr>
      <vt:lpstr>Discover Turku</vt:lpstr>
      <vt:lpstr>Discover Southwest Finland</vt:lpstr>
      <vt:lpstr>  Finnish educational system</vt:lpstr>
      <vt:lpstr>PowerPoint Presentation</vt:lpstr>
      <vt:lpstr>RDI in 2011</vt:lpstr>
      <vt:lpstr>TUAS today</vt:lpstr>
      <vt:lpstr>Faculties and locations</vt:lpstr>
      <vt:lpstr>TUAS organisation</vt:lpstr>
      <vt:lpstr>Technology, Environment and Business</vt:lpstr>
      <vt:lpstr>PowerPoint Presentation</vt:lpstr>
      <vt:lpstr>Foreign degree students at TUAS 2007–2011</vt:lpstr>
      <vt:lpstr>PowerPoint Presentation</vt:lpstr>
      <vt:lpstr>TUAS international activities</vt:lpstr>
      <vt:lpstr>   CARPE – Strategic European alliance</vt:lpstr>
      <vt:lpstr>CARPE network</vt:lpstr>
      <vt:lpstr>Degree programmes in English</vt:lpstr>
      <vt:lpstr>International semesters</vt:lpstr>
      <vt:lpstr>Services and support for incoming students</vt:lpstr>
      <vt:lpstr>Activities for incoming students</vt:lpstr>
      <vt:lpstr>Student associations</vt:lpstr>
      <vt:lpstr>Services and support for outgoing students</vt:lpstr>
      <vt:lpstr>The vision of TUAS</vt:lpstr>
      <vt:lpstr>Thank you for your interest!</vt:lpstr>
    </vt:vector>
  </TitlesOfParts>
  <Company>Turun ammattikorkeakoulu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Yleisesittelykalvot _english</dc:title>
  <dc:creator>Turun ammattikorkeakoulu</dc:creator>
  <cp:lastModifiedBy>Virve Hirsmäki</cp:lastModifiedBy>
  <cp:revision>491</cp:revision>
  <cp:lastPrinted>2012-05-28T11:10:33Z</cp:lastPrinted>
  <dcterms:created xsi:type="dcterms:W3CDTF">2008-04-09T07:12:08Z</dcterms:created>
  <dcterms:modified xsi:type="dcterms:W3CDTF">2012-11-26T21:11:05Z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0x010100549C9C6CA1CBB246B504F29BE17372E7</vt:lpwstr>
  </property>
</Properties>
</file>